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303" r:id="rId2"/>
    <p:sldId id="304" r:id="rId3"/>
    <p:sldId id="311" r:id="rId4"/>
    <p:sldId id="305" r:id="rId5"/>
    <p:sldId id="306" r:id="rId6"/>
    <p:sldId id="307" r:id="rId7"/>
    <p:sldId id="271" r:id="rId8"/>
    <p:sldId id="281" r:id="rId9"/>
    <p:sldId id="284" r:id="rId10"/>
    <p:sldId id="283" r:id="rId11"/>
    <p:sldId id="308" r:id="rId12"/>
    <p:sldId id="309" r:id="rId13"/>
    <p:sldId id="310" r:id="rId14"/>
    <p:sldId id="285" r:id="rId15"/>
    <p:sldId id="301" r:id="rId16"/>
    <p:sldId id="312" r:id="rId17"/>
    <p:sldId id="302" r:id="rId18"/>
  </p:sldIdLst>
  <p:sldSz cx="6858000" cy="9906000" type="A4"/>
  <p:notesSz cx="9947275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542" autoAdjust="0"/>
    <p:restoredTop sz="94660"/>
  </p:normalViewPr>
  <p:slideViewPr>
    <p:cSldViewPr>
      <p:cViewPr>
        <p:scale>
          <a:sx n="50" d="100"/>
          <a:sy n="50" d="100"/>
        </p:scale>
        <p:origin x="-1950" y="-72"/>
      </p:cViewPr>
      <p:guideLst>
        <p:guide orient="horz" pos="31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F05ED7-F556-4E9B-BB88-6631C319B96C}" type="doc">
      <dgm:prSet loTypeId="urn:microsoft.com/office/officeart/2005/8/layout/radial1" loCatId="relationship" qsTypeId="urn:microsoft.com/office/officeart/2005/8/quickstyle/simple1" qsCatId="simple" csTypeId="urn:microsoft.com/office/officeart/2005/8/colors/colorful1#2" csCatId="colorful" phldr="1"/>
      <dgm:spPr/>
    </dgm:pt>
    <dgm:pt modelId="{DF60284E-79EA-4514-BD9F-B0E9C6126631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altLang="ru-RU" b="1" i="0" u="none" strike="noStrike" cap="none" normalizeH="0" baseline="0" dirty="0" smtClean="0">
              <a:ln/>
              <a:effectLst/>
              <a:cs typeface="Arial" charset="0"/>
            </a:rPr>
            <a:t>Шығармашылық сабақтардың балалар үшін маңыздылығы</a:t>
          </a:r>
        </a:p>
      </dgm:t>
    </dgm:pt>
    <dgm:pt modelId="{EA78CCE6-DDA1-48B0-BF25-5689F4F4309A}" type="parTrans" cxnId="{A39CCBAF-0EA8-424C-B7F9-7C51F5B75FD7}">
      <dgm:prSet/>
      <dgm:spPr/>
      <dgm:t>
        <a:bodyPr/>
        <a:lstStyle/>
        <a:p>
          <a:endParaRPr lang="ru-RU"/>
        </a:p>
      </dgm:t>
    </dgm:pt>
    <dgm:pt modelId="{549E6CCE-842C-4FDD-AECC-2CC92DA97F67}" type="sibTrans" cxnId="{A39CCBAF-0EA8-424C-B7F9-7C51F5B75FD7}">
      <dgm:prSet/>
      <dgm:spPr/>
      <dgm:t>
        <a:bodyPr/>
        <a:lstStyle/>
        <a:p>
          <a:endParaRPr lang="ru-RU"/>
        </a:p>
      </dgm:t>
    </dgm:pt>
    <dgm:pt modelId="{B478BEE7-15DE-4AE8-AA62-A24C713FC01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altLang="ru-RU" b="1" i="0" u="none" strike="noStrike" cap="none" normalizeH="0" baseline="0" dirty="0" smtClean="0">
              <a:ln/>
              <a:effectLst/>
              <a:cs typeface="Arial" charset="0"/>
            </a:rPr>
            <a:t>Сұрақтарды, мәселерді терең талдауға үйренеді</a:t>
          </a:r>
        </a:p>
      </dgm:t>
    </dgm:pt>
    <dgm:pt modelId="{D502955B-B753-4F7F-BE0E-F1E3E63829EA}" type="parTrans" cxnId="{C5411B46-7D7F-4A3B-B2EF-BC17C6F18EDF}">
      <dgm:prSet/>
      <dgm:spPr/>
      <dgm:t>
        <a:bodyPr/>
        <a:lstStyle/>
        <a:p>
          <a:endParaRPr lang="ru-RU"/>
        </a:p>
      </dgm:t>
    </dgm:pt>
    <dgm:pt modelId="{7259F085-9941-45A9-9A10-9AA3F77230E0}" type="sibTrans" cxnId="{C5411B46-7D7F-4A3B-B2EF-BC17C6F18EDF}">
      <dgm:prSet/>
      <dgm:spPr/>
      <dgm:t>
        <a:bodyPr/>
        <a:lstStyle/>
        <a:p>
          <a:endParaRPr lang="ru-RU"/>
        </a:p>
      </dgm:t>
    </dgm:pt>
    <dgm:pt modelId="{F3F0195F-93C2-4221-9187-2EEE3943F5B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altLang="ru-RU" b="1" i="0" u="none" strike="noStrike" cap="none" normalizeH="0" baseline="0" dirty="0" smtClean="0">
              <a:ln/>
              <a:effectLst/>
              <a:cs typeface="Arial" charset="0"/>
            </a:rPr>
            <a:t>Білімін жүйелі түрде толықтыруға үйренеді</a:t>
          </a:r>
        </a:p>
      </dgm:t>
    </dgm:pt>
    <dgm:pt modelId="{5EA213E7-7167-4CF2-89C5-CE8A67AE8706}" type="parTrans" cxnId="{9F5C717A-87EA-422A-9A78-67E28B5BB71A}">
      <dgm:prSet/>
      <dgm:spPr/>
      <dgm:t>
        <a:bodyPr/>
        <a:lstStyle/>
        <a:p>
          <a:endParaRPr lang="ru-RU"/>
        </a:p>
      </dgm:t>
    </dgm:pt>
    <dgm:pt modelId="{3089BD55-7AB3-421B-8553-5FD212733EC3}" type="sibTrans" cxnId="{9F5C717A-87EA-422A-9A78-67E28B5BB71A}">
      <dgm:prSet/>
      <dgm:spPr/>
      <dgm:t>
        <a:bodyPr/>
        <a:lstStyle/>
        <a:p>
          <a:endParaRPr lang="ru-RU"/>
        </a:p>
      </dgm:t>
    </dgm:pt>
    <dgm:pt modelId="{0CE678FE-1414-4359-9393-0E3483474AC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altLang="ru-RU" b="1" i="0" u="none" strike="noStrike" cap="none" normalizeH="0" baseline="0" dirty="0" smtClean="0">
              <a:ln/>
              <a:effectLst/>
              <a:cs typeface="Arial" charset="0"/>
            </a:rPr>
            <a:t>Тәрбиеші мен балалардың қарым-қатынасы ынтымақтастықта болып, сенімділіктері артады</a:t>
          </a:r>
        </a:p>
      </dgm:t>
    </dgm:pt>
    <dgm:pt modelId="{605AD7C5-4773-41E2-8A5D-F185DD645FCE}" type="parTrans" cxnId="{28420210-F55D-42A2-A2F0-D3C89DE5A3A7}">
      <dgm:prSet/>
      <dgm:spPr/>
      <dgm:t>
        <a:bodyPr/>
        <a:lstStyle/>
        <a:p>
          <a:endParaRPr lang="ru-RU"/>
        </a:p>
      </dgm:t>
    </dgm:pt>
    <dgm:pt modelId="{2546F9F9-3EFF-4718-8ADB-21B7D4D95E0B}" type="sibTrans" cxnId="{28420210-F55D-42A2-A2F0-D3C89DE5A3A7}">
      <dgm:prSet/>
      <dgm:spPr/>
      <dgm:t>
        <a:bodyPr/>
        <a:lstStyle/>
        <a:p>
          <a:endParaRPr lang="ru-RU"/>
        </a:p>
      </dgm:t>
    </dgm:pt>
    <dgm:pt modelId="{4B3F5DC6-5AB1-4212-86C5-48740A1AFF6E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altLang="ru-RU" b="1" i="0" u="none" strike="noStrike" cap="none" normalizeH="0" baseline="0" dirty="0" smtClean="0">
              <a:ln/>
              <a:effectLst/>
              <a:cs typeface="Arial" charset="0"/>
            </a:rPr>
            <a:t>Оқу міндеттерін тиімді шешу мүмкіндіктерін тудырады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b="1" i="0" u="none" strike="noStrike" cap="none" normalizeH="0" baseline="0" dirty="0" smtClean="0">
            <a:ln/>
            <a:effectLst/>
            <a:cs typeface="Arial" charset="0"/>
          </a:endParaRPr>
        </a:p>
      </dgm:t>
    </dgm:pt>
    <dgm:pt modelId="{F0B50D35-C72B-4F61-95F7-F43372ED0BBB}" type="parTrans" cxnId="{33CFD40D-2958-43DC-A57F-5FA8D142DA03}">
      <dgm:prSet/>
      <dgm:spPr/>
      <dgm:t>
        <a:bodyPr/>
        <a:lstStyle/>
        <a:p>
          <a:endParaRPr lang="ru-RU"/>
        </a:p>
      </dgm:t>
    </dgm:pt>
    <dgm:pt modelId="{F269EDC0-E88E-4099-B11F-39DBA2CFD5D9}" type="sibTrans" cxnId="{33CFD40D-2958-43DC-A57F-5FA8D142DA03}">
      <dgm:prSet/>
      <dgm:spPr/>
      <dgm:t>
        <a:bodyPr/>
        <a:lstStyle/>
        <a:p>
          <a:endParaRPr lang="ru-RU"/>
        </a:p>
      </dgm:t>
    </dgm:pt>
    <dgm:pt modelId="{CF9E3177-0983-41B4-AA9D-75BAC3C5F41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altLang="ru-RU" b="1" i="0" u="none" strike="noStrike" cap="none" normalizeH="0" baseline="0" dirty="0" smtClean="0">
              <a:ln/>
              <a:effectLst/>
              <a:cs typeface="Arial" charset="0"/>
            </a:rPr>
            <a:t>Баланы өз ойын еркін айтуға, сөз мәдениетіне үйретеді</a:t>
          </a:r>
        </a:p>
      </dgm:t>
    </dgm:pt>
    <dgm:pt modelId="{FCA9BD80-DB34-46E4-BD6F-EFC5882DCEAA}" type="parTrans" cxnId="{6EAFE496-D7DE-4E14-BD75-422C545DAC67}">
      <dgm:prSet/>
      <dgm:spPr/>
      <dgm:t>
        <a:bodyPr/>
        <a:lstStyle/>
        <a:p>
          <a:endParaRPr lang="ru-RU"/>
        </a:p>
      </dgm:t>
    </dgm:pt>
    <dgm:pt modelId="{415CCCFE-3817-4270-BCF8-C86BF8FE8D70}" type="sibTrans" cxnId="{6EAFE496-D7DE-4E14-BD75-422C545DAC67}">
      <dgm:prSet/>
      <dgm:spPr/>
      <dgm:t>
        <a:bodyPr/>
        <a:lstStyle/>
        <a:p>
          <a:endParaRPr lang="ru-RU"/>
        </a:p>
      </dgm:t>
    </dgm:pt>
    <dgm:pt modelId="{BB609CA4-694E-42E8-A09B-0A0FC19602D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altLang="ru-RU" b="1" i="0" u="none" strike="noStrike" cap="none" normalizeH="0" baseline="0" dirty="0" smtClean="0">
              <a:ln/>
              <a:effectLst/>
              <a:cs typeface="Arial" charset="0"/>
            </a:rPr>
            <a:t>Шығармашылық ой-өрісі артады</a:t>
          </a:r>
        </a:p>
      </dgm:t>
    </dgm:pt>
    <dgm:pt modelId="{7BA03C3C-EE30-4882-866D-C680DAB709DF}" type="parTrans" cxnId="{43589F94-8E3A-4CA4-A31E-A7D1DF5B28B1}">
      <dgm:prSet/>
      <dgm:spPr/>
      <dgm:t>
        <a:bodyPr/>
        <a:lstStyle/>
        <a:p>
          <a:endParaRPr lang="ru-RU"/>
        </a:p>
      </dgm:t>
    </dgm:pt>
    <dgm:pt modelId="{A3E00F1B-3577-485C-802C-692E0C3EEFA9}" type="sibTrans" cxnId="{43589F94-8E3A-4CA4-A31E-A7D1DF5B28B1}">
      <dgm:prSet/>
      <dgm:spPr/>
      <dgm:t>
        <a:bodyPr/>
        <a:lstStyle/>
        <a:p>
          <a:endParaRPr lang="ru-RU"/>
        </a:p>
      </dgm:t>
    </dgm:pt>
    <dgm:pt modelId="{8A7C5AB8-ACE1-42E3-8FA1-A9110FF6139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altLang="ru-RU" b="1" i="0" u="none" strike="noStrike" cap="none" normalizeH="0" baseline="0" dirty="0" smtClean="0">
              <a:ln/>
              <a:effectLst/>
              <a:cs typeface="Arial" charset="0"/>
            </a:rPr>
            <a:t>Танымдық ізденімпаздығы қалыптасады</a:t>
          </a:r>
        </a:p>
      </dgm:t>
    </dgm:pt>
    <dgm:pt modelId="{00AFAE60-9E57-4085-AB57-E08F6BA1F796}" type="parTrans" cxnId="{3B817547-37C0-47B9-A24B-8410821C2E67}">
      <dgm:prSet/>
      <dgm:spPr/>
      <dgm:t>
        <a:bodyPr/>
        <a:lstStyle/>
        <a:p>
          <a:endParaRPr lang="ru-RU"/>
        </a:p>
      </dgm:t>
    </dgm:pt>
    <dgm:pt modelId="{702B120B-99D5-40C8-BC3E-3CCB9C3BDC8B}" type="sibTrans" cxnId="{3B817547-37C0-47B9-A24B-8410821C2E67}">
      <dgm:prSet/>
      <dgm:spPr/>
      <dgm:t>
        <a:bodyPr/>
        <a:lstStyle/>
        <a:p>
          <a:endParaRPr lang="ru-RU"/>
        </a:p>
      </dgm:t>
    </dgm:pt>
    <dgm:pt modelId="{5546052D-61FB-4FA2-9BD2-5465220E74EB}" type="pres">
      <dgm:prSet presAssocID="{74F05ED7-F556-4E9B-BB88-6631C319B96C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98F4B73-74DE-4497-B02A-AC18CB7CF69D}" type="pres">
      <dgm:prSet presAssocID="{DF60284E-79EA-4514-BD9F-B0E9C6126631}" presName="centerShape" presStyleLbl="node0" presStyleIdx="0" presStyleCnt="1"/>
      <dgm:spPr/>
      <dgm:t>
        <a:bodyPr/>
        <a:lstStyle/>
        <a:p>
          <a:endParaRPr lang="ru-RU"/>
        </a:p>
      </dgm:t>
    </dgm:pt>
    <dgm:pt modelId="{D594E3FD-E0FA-49A2-B29F-1227F43E02B4}" type="pres">
      <dgm:prSet presAssocID="{D502955B-B753-4F7F-BE0E-F1E3E63829EA}" presName="Name9" presStyleLbl="parChTrans1D2" presStyleIdx="0" presStyleCnt="7"/>
      <dgm:spPr/>
      <dgm:t>
        <a:bodyPr/>
        <a:lstStyle/>
        <a:p>
          <a:endParaRPr lang="ru-RU"/>
        </a:p>
      </dgm:t>
    </dgm:pt>
    <dgm:pt modelId="{E0CAABA8-A5BC-46C3-A3A9-9E130F941E7A}" type="pres">
      <dgm:prSet presAssocID="{D502955B-B753-4F7F-BE0E-F1E3E63829EA}" presName="connTx" presStyleLbl="parChTrans1D2" presStyleIdx="0" presStyleCnt="7"/>
      <dgm:spPr/>
      <dgm:t>
        <a:bodyPr/>
        <a:lstStyle/>
        <a:p>
          <a:endParaRPr lang="ru-RU"/>
        </a:p>
      </dgm:t>
    </dgm:pt>
    <dgm:pt modelId="{73A428E0-362B-47C6-9CF4-A347ABF46C31}" type="pres">
      <dgm:prSet presAssocID="{B478BEE7-15DE-4AE8-AA62-A24C713FC015}" presName="node" presStyleLbl="node1" presStyleIdx="0" presStyleCnt="7" custRadScaleRad="100207" custRadScaleInc="-18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226953-D4F8-445B-BFF2-DE9292B47F38}" type="pres">
      <dgm:prSet presAssocID="{5EA213E7-7167-4CF2-89C5-CE8A67AE8706}" presName="Name9" presStyleLbl="parChTrans1D2" presStyleIdx="1" presStyleCnt="7"/>
      <dgm:spPr/>
      <dgm:t>
        <a:bodyPr/>
        <a:lstStyle/>
        <a:p>
          <a:endParaRPr lang="ru-RU"/>
        </a:p>
      </dgm:t>
    </dgm:pt>
    <dgm:pt modelId="{ECCAB05B-2C86-43E5-A6F0-4AF5FCD0C936}" type="pres">
      <dgm:prSet presAssocID="{5EA213E7-7167-4CF2-89C5-CE8A67AE8706}" presName="connTx" presStyleLbl="parChTrans1D2" presStyleIdx="1" presStyleCnt="7"/>
      <dgm:spPr/>
      <dgm:t>
        <a:bodyPr/>
        <a:lstStyle/>
        <a:p>
          <a:endParaRPr lang="ru-RU"/>
        </a:p>
      </dgm:t>
    </dgm:pt>
    <dgm:pt modelId="{B4EA906B-AFAB-4266-8EA0-1395CDF7F1EB}" type="pres">
      <dgm:prSet presAssocID="{F3F0195F-93C2-4221-9187-2EEE3943F5BD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3D1154-0357-40EF-926C-A1D97E498865}" type="pres">
      <dgm:prSet presAssocID="{605AD7C5-4773-41E2-8A5D-F185DD645FCE}" presName="Name9" presStyleLbl="parChTrans1D2" presStyleIdx="2" presStyleCnt="7"/>
      <dgm:spPr/>
      <dgm:t>
        <a:bodyPr/>
        <a:lstStyle/>
        <a:p>
          <a:endParaRPr lang="ru-RU"/>
        </a:p>
      </dgm:t>
    </dgm:pt>
    <dgm:pt modelId="{22D7941C-1224-462B-80D1-0BDDAC030187}" type="pres">
      <dgm:prSet presAssocID="{605AD7C5-4773-41E2-8A5D-F185DD645FCE}" presName="connTx" presStyleLbl="parChTrans1D2" presStyleIdx="2" presStyleCnt="7"/>
      <dgm:spPr/>
      <dgm:t>
        <a:bodyPr/>
        <a:lstStyle/>
        <a:p>
          <a:endParaRPr lang="ru-RU"/>
        </a:p>
      </dgm:t>
    </dgm:pt>
    <dgm:pt modelId="{F6291443-1A99-4BD5-9E5F-4C50EBE2CB7A}" type="pres">
      <dgm:prSet presAssocID="{0CE678FE-1414-4359-9393-0E3483474AC6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5C83A4-FAD9-4FC5-8CC0-D5FE204BACC3}" type="pres">
      <dgm:prSet presAssocID="{F0B50D35-C72B-4F61-95F7-F43372ED0BBB}" presName="Name9" presStyleLbl="parChTrans1D2" presStyleIdx="3" presStyleCnt="7"/>
      <dgm:spPr/>
      <dgm:t>
        <a:bodyPr/>
        <a:lstStyle/>
        <a:p>
          <a:endParaRPr lang="ru-RU"/>
        </a:p>
      </dgm:t>
    </dgm:pt>
    <dgm:pt modelId="{7D9BE488-D846-4764-AB4A-FD1B1783F435}" type="pres">
      <dgm:prSet presAssocID="{F0B50D35-C72B-4F61-95F7-F43372ED0BBB}" presName="connTx" presStyleLbl="parChTrans1D2" presStyleIdx="3" presStyleCnt="7"/>
      <dgm:spPr/>
      <dgm:t>
        <a:bodyPr/>
        <a:lstStyle/>
        <a:p>
          <a:endParaRPr lang="ru-RU"/>
        </a:p>
      </dgm:t>
    </dgm:pt>
    <dgm:pt modelId="{7B3A5AEF-ED83-4AB8-ADEA-3E8D5BFBD9D5}" type="pres">
      <dgm:prSet presAssocID="{4B3F5DC6-5AB1-4212-86C5-48740A1AFF6E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164013-C5E8-443D-8F16-5AD432C8FFCD}" type="pres">
      <dgm:prSet presAssocID="{FCA9BD80-DB34-46E4-BD6F-EFC5882DCEAA}" presName="Name9" presStyleLbl="parChTrans1D2" presStyleIdx="4" presStyleCnt="7"/>
      <dgm:spPr/>
      <dgm:t>
        <a:bodyPr/>
        <a:lstStyle/>
        <a:p>
          <a:endParaRPr lang="ru-RU"/>
        </a:p>
      </dgm:t>
    </dgm:pt>
    <dgm:pt modelId="{BCA49798-D3F9-457F-BF1D-77BD361FC92E}" type="pres">
      <dgm:prSet presAssocID="{FCA9BD80-DB34-46E4-BD6F-EFC5882DCEAA}" presName="connTx" presStyleLbl="parChTrans1D2" presStyleIdx="4" presStyleCnt="7"/>
      <dgm:spPr/>
      <dgm:t>
        <a:bodyPr/>
        <a:lstStyle/>
        <a:p>
          <a:endParaRPr lang="ru-RU"/>
        </a:p>
      </dgm:t>
    </dgm:pt>
    <dgm:pt modelId="{A73130CC-EBF6-48E9-B783-62F35401C303}" type="pres">
      <dgm:prSet presAssocID="{CF9E3177-0983-41B4-AA9D-75BAC3C5F415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47B3A0-4291-48E3-BDBD-1DD3850E8925}" type="pres">
      <dgm:prSet presAssocID="{7BA03C3C-EE30-4882-866D-C680DAB709DF}" presName="Name9" presStyleLbl="parChTrans1D2" presStyleIdx="5" presStyleCnt="7"/>
      <dgm:spPr/>
      <dgm:t>
        <a:bodyPr/>
        <a:lstStyle/>
        <a:p>
          <a:endParaRPr lang="ru-RU"/>
        </a:p>
      </dgm:t>
    </dgm:pt>
    <dgm:pt modelId="{77B40911-AAA0-45B0-A5D1-45D901358A87}" type="pres">
      <dgm:prSet presAssocID="{7BA03C3C-EE30-4882-866D-C680DAB709DF}" presName="connTx" presStyleLbl="parChTrans1D2" presStyleIdx="5" presStyleCnt="7"/>
      <dgm:spPr/>
      <dgm:t>
        <a:bodyPr/>
        <a:lstStyle/>
        <a:p>
          <a:endParaRPr lang="ru-RU"/>
        </a:p>
      </dgm:t>
    </dgm:pt>
    <dgm:pt modelId="{F29A9B96-FDAC-4DD3-BA63-C9EC097B0D88}" type="pres">
      <dgm:prSet presAssocID="{BB609CA4-694E-42E8-A09B-0A0FC19602D8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CC7535-6DBD-4867-A0C2-50BE39BB6E6B}" type="pres">
      <dgm:prSet presAssocID="{00AFAE60-9E57-4085-AB57-E08F6BA1F796}" presName="Name9" presStyleLbl="parChTrans1D2" presStyleIdx="6" presStyleCnt="7"/>
      <dgm:spPr/>
      <dgm:t>
        <a:bodyPr/>
        <a:lstStyle/>
        <a:p>
          <a:endParaRPr lang="ru-RU"/>
        </a:p>
      </dgm:t>
    </dgm:pt>
    <dgm:pt modelId="{10D53099-E55C-4889-952B-DE4D6C1F9482}" type="pres">
      <dgm:prSet presAssocID="{00AFAE60-9E57-4085-AB57-E08F6BA1F796}" presName="connTx" presStyleLbl="parChTrans1D2" presStyleIdx="6" presStyleCnt="7"/>
      <dgm:spPr/>
      <dgm:t>
        <a:bodyPr/>
        <a:lstStyle/>
        <a:p>
          <a:endParaRPr lang="ru-RU"/>
        </a:p>
      </dgm:t>
    </dgm:pt>
    <dgm:pt modelId="{677F39BE-D1F9-4A0D-8FCB-B9F6F46642AA}" type="pres">
      <dgm:prSet presAssocID="{8A7C5AB8-ACE1-42E3-8FA1-A9110FF6139C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F6FCD0-76C3-460B-A14F-0431407829E8}" type="presOf" srcId="{F0B50D35-C72B-4F61-95F7-F43372ED0BBB}" destId="{7D9BE488-D846-4764-AB4A-FD1B1783F435}" srcOrd="1" destOrd="0" presId="urn:microsoft.com/office/officeart/2005/8/layout/radial1"/>
    <dgm:cxn modelId="{C5411B46-7D7F-4A3B-B2EF-BC17C6F18EDF}" srcId="{DF60284E-79EA-4514-BD9F-B0E9C6126631}" destId="{B478BEE7-15DE-4AE8-AA62-A24C713FC015}" srcOrd="0" destOrd="0" parTransId="{D502955B-B753-4F7F-BE0E-F1E3E63829EA}" sibTransId="{7259F085-9941-45A9-9A10-9AA3F77230E0}"/>
    <dgm:cxn modelId="{51DD5C80-2CE5-458C-8A4B-3E696A7883D5}" type="presOf" srcId="{FCA9BD80-DB34-46E4-BD6F-EFC5882DCEAA}" destId="{FF164013-C5E8-443D-8F16-5AD432C8FFCD}" srcOrd="0" destOrd="0" presId="urn:microsoft.com/office/officeart/2005/8/layout/radial1"/>
    <dgm:cxn modelId="{07F79D86-15AA-4DDB-A02C-0D42DDEFFD0A}" type="presOf" srcId="{4B3F5DC6-5AB1-4212-86C5-48740A1AFF6E}" destId="{7B3A5AEF-ED83-4AB8-ADEA-3E8D5BFBD9D5}" srcOrd="0" destOrd="0" presId="urn:microsoft.com/office/officeart/2005/8/layout/radial1"/>
    <dgm:cxn modelId="{A39CCBAF-0EA8-424C-B7F9-7C51F5B75FD7}" srcId="{74F05ED7-F556-4E9B-BB88-6631C319B96C}" destId="{DF60284E-79EA-4514-BD9F-B0E9C6126631}" srcOrd="0" destOrd="0" parTransId="{EA78CCE6-DDA1-48B0-BF25-5689F4F4309A}" sibTransId="{549E6CCE-842C-4FDD-AECC-2CC92DA97F67}"/>
    <dgm:cxn modelId="{960B0DA7-F6C2-46BB-9921-50450DA236CF}" type="presOf" srcId="{F0B50D35-C72B-4F61-95F7-F43372ED0BBB}" destId="{6F5C83A4-FAD9-4FC5-8CC0-D5FE204BACC3}" srcOrd="0" destOrd="0" presId="urn:microsoft.com/office/officeart/2005/8/layout/radial1"/>
    <dgm:cxn modelId="{81AD8739-366F-43FF-8448-4E7830A4BAD4}" type="presOf" srcId="{B478BEE7-15DE-4AE8-AA62-A24C713FC015}" destId="{73A428E0-362B-47C6-9CF4-A347ABF46C31}" srcOrd="0" destOrd="0" presId="urn:microsoft.com/office/officeart/2005/8/layout/radial1"/>
    <dgm:cxn modelId="{CE9B1EA3-ED89-4CBA-ACD0-D122DD20C641}" type="presOf" srcId="{7BA03C3C-EE30-4882-866D-C680DAB709DF}" destId="{D447B3A0-4291-48E3-BDBD-1DD3850E8925}" srcOrd="0" destOrd="0" presId="urn:microsoft.com/office/officeart/2005/8/layout/radial1"/>
    <dgm:cxn modelId="{E1A3127B-BA75-40C4-89E8-973458416107}" type="presOf" srcId="{605AD7C5-4773-41E2-8A5D-F185DD645FCE}" destId="{22D7941C-1224-462B-80D1-0BDDAC030187}" srcOrd="1" destOrd="0" presId="urn:microsoft.com/office/officeart/2005/8/layout/radial1"/>
    <dgm:cxn modelId="{9E85CDB2-BBD6-4C8B-BBC0-A2A7427973B8}" type="presOf" srcId="{00AFAE60-9E57-4085-AB57-E08F6BA1F796}" destId="{10D53099-E55C-4889-952B-DE4D6C1F9482}" srcOrd="1" destOrd="0" presId="urn:microsoft.com/office/officeart/2005/8/layout/radial1"/>
    <dgm:cxn modelId="{5194688D-88DB-4AAF-84FE-4112DC31F962}" type="presOf" srcId="{D502955B-B753-4F7F-BE0E-F1E3E63829EA}" destId="{D594E3FD-E0FA-49A2-B29F-1227F43E02B4}" srcOrd="0" destOrd="0" presId="urn:microsoft.com/office/officeart/2005/8/layout/radial1"/>
    <dgm:cxn modelId="{6EAFE496-D7DE-4E14-BD75-422C545DAC67}" srcId="{DF60284E-79EA-4514-BD9F-B0E9C6126631}" destId="{CF9E3177-0983-41B4-AA9D-75BAC3C5F415}" srcOrd="4" destOrd="0" parTransId="{FCA9BD80-DB34-46E4-BD6F-EFC5882DCEAA}" sibTransId="{415CCCFE-3817-4270-BCF8-C86BF8FE8D70}"/>
    <dgm:cxn modelId="{3B817547-37C0-47B9-A24B-8410821C2E67}" srcId="{DF60284E-79EA-4514-BD9F-B0E9C6126631}" destId="{8A7C5AB8-ACE1-42E3-8FA1-A9110FF6139C}" srcOrd="6" destOrd="0" parTransId="{00AFAE60-9E57-4085-AB57-E08F6BA1F796}" sibTransId="{702B120B-99D5-40C8-BC3E-3CCB9C3BDC8B}"/>
    <dgm:cxn modelId="{90788C48-D212-45F8-B513-43050A25FDC4}" type="presOf" srcId="{DF60284E-79EA-4514-BD9F-B0E9C6126631}" destId="{798F4B73-74DE-4497-B02A-AC18CB7CF69D}" srcOrd="0" destOrd="0" presId="urn:microsoft.com/office/officeart/2005/8/layout/radial1"/>
    <dgm:cxn modelId="{6E2840E4-CAE2-4564-A97B-20796B631925}" type="presOf" srcId="{5EA213E7-7167-4CF2-89C5-CE8A67AE8706}" destId="{ECCAB05B-2C86-43E5-A6F0-4AF5FCD0C936}" srcOrd="1" destOrd="0" presId="urn:microsoft.com/office/officeart/2005/8/layout/radial1"/>
    <dgm:cxn modelId="{7AE77DF6-A68F-44B8-B18B-8D60C98C488A}" type="presOf" srcId="{CF9E3177-0983-41B4-AA9D-75BAC3C5F415}" destId="{A73130CC-EBF6-48E9-B783-62F35401C303}" srcOrd="0" destOrd="0" presId="urn:microsoft.com/office/officeart/2005/8/layout/radial1"/>
    <dgm:cxn modelId="{508B8F82-CE02-47D2-86E9-52C258042CD0}" type="presOf" srcId="{BB609CA4-694E-42E8-A09B-0A0FC19602D8}" destId="{F29A9B96-FDAC-4DD3-BA63-C9EC097B0D88}" srcOrd="0" destOrd="0" presId="urn:microsoft.com/office/officeart/2005/8/layout/radial1"/>
    <dgm:cxn modelId="{C943D6D8-3017-4230-8917-11F7A4C7BB4C}" type="presOf" srcId="{605AD7C5-4773-41E2-8A5D-F185DD645FCE}" destId="{873D1154-0357-40EF-926C-A1D97E498865}" srcOrd="0" destOrd="0" presId="urn:microsoft.com/office/officeart/2005/8/layout/radial1"/>
    <dgm:cxn modelId="{88522CF7-FBF7-4C15-8203-C3BD02EFA076}" type="presOf" srcId="{FCA9BD80-DB34-46E4-BD6F-EFC5882DCEAA}" destId="{BCA49798-D3F9-457F-BF1D-77BD361FC92E}" srcOrd="1" destOrd="0" presId="urn:microsoft.com/office/officeart/2005/8/layout/radial1"/>
    <dgm:cxn modelId="{1AEACECC-C972-47DB-8176-0B3206D37CC9}" type="presOf" srcId="{8A7C5AB8-ACE1-42E3-8FA1-A9110FF6139C}" destId="{677F39BE-D1F9-4A0D-8FCB-B9F6F46642AA}" srcOrd="0" destOrd="0" presId="urn:microsoft.com/office/officeart/2005/8/layout/radial1"/>
    <dgm:cxn modelId="{3C74C717-B112-4327-92A7-48090894B288}" type="presOf" srcId="{74F05ED7-F556-4E9B-BB88-6631C319B96C}" destId="{5546052D-61FB-4FA2-9BD2-5465220E74EB}" srcOrd="0" destOrd="0" presId="urn:microsoft.com/office/officeart/2005/8/layout/radial1"/>
    <dgm:cxn modelId="{4350B04D-2EE9-417F-9396-95505C3E29C2}" type="presOf" srcId="{5EA213E7-7167-4CF2-89C5-CE8A67AE8706}" destId="{F2226953-D4F8-445B-BFF2-DE9292B47F38}" srcOrd="0" destOrd="0" presId="urn:microsoft.com/office/officeart/2005/8/layout/radial1"/>
    <dgm:cxn modelId="{43589F94-8E3A-4CA4-A31E-A7D1DF5B28B1}" srcId="{DF60284E-79EA-4514-BD9F-B0E9C6126631}" destId="{BB609CA4-694E-42E8-A09B-0A0FC19602D8}" srcOrd="5" destOrd="0" parTransId="{7BA03C3C-EE30-4882-866D-C680DAB709DF}" sibTransId="{A3E00F1B-3577-485C-802C-692E0C3EEFA9}"/>
    <dgm:cxn modelId="{1513952F-5D36-42A1-BC9C-61E8E9B0A6BB}" type="presOf" srcId="{F3F0195F-93C2-4221-9187-2EEE3943F5BD}" destId="{B4EA906B-AFAB-4266-8EA0-1395CDF7F1EB}" srcOrd="0" destOrd="0" presId="urn:microsoft.com/office/officeart/2005/8/layout/radial1"/>
    <dgm:cxn modelId="{505CB7C6-A882-494E-BA8E-C7771A9AB205}" type="presOf" srcId="{00AFAE60-9E57-4085-AB57-E08F6BA1F796}" destId="{37CC7535-6DBD-4867-A0C2-50BE39BB6E6B}" srcOrd="0" destOrd="0" presId="urn:microsoft.com/office/officeart/2005/8/layout/radial1"/>
    <dgm:cxn modelId="{9D40F4DF-67FF-420F-B90C-5649E1DBCA9A}" type="presOf" srcId="{D502955B-B753-4F7F-BE0E-F1E3E63829EA}" destId="{E0CAABA8-A5BC-46C3-A3A9-9E130F941E7A}" srcOrd="1" destOrd="0" presId="urn:microsoft.com/office/officeart/2005/8/layout/radial1"/>
    <dgm:cxn modelId="{28420210-F55D-42A2-A2F0-D3C89DE5A3A7}" srcId="{DF60284E-79EA-4514-BD9F-B0E9C6126631}" destId="{0CE678FE-1414-4359-9393-0E3483474AC6}" srcOrd="2" destOrd="0" parTransId="{605AD7C5-4773-41E2-8A5D-F185DD645FCE}" sibTransId="{2546F9F9-3EFF-4718-8ADB-21B7D4D95E0B}"/>
    <dgm:cxn modelId="{9F5C717A-87EA-422A-9A78-67E28B5BB71A}" srcId="{DF60284E-79EA-4514-BD9F-B0E9C6126631}" destId="{F3F0195F-93C2-4221-9187-2EEE3943F5BD}" srcOrd="1" destOrd="0" parTransId="{5EA213E7-7167-4CF2-89C5-CE8A67AE8706}" sibTransId="{3089BD55-7AB3-421B-8553-5FD212733EC3}"/>
    <dgm:cxn modelId="{326F815B-819D-4A60-91F3-8A20F1DC8455}" type="presOf" srcId="{0CE678FE-1414-4359-9393-0E3483474AC6}" destId="{F6291443-1A99-4BD5-9E5F-4C50EBE2CB7A}" srcOrd="0" destOrd="0" presId="urn:microsoft.com/office/officeart/2005/8/layout/radial1"/>
    <dgm:cxn modelId="{F6BFC381-A0C3-42F0-8684-FA5AD4E494E5}" type="presOf" srcId="{7BA03C3C-EE30-4882-866D-C680DAB709DF}" destId="{77B40911-AAA0-45B0-A5D1-45D901358A87}" srcOrd="1" destOrd="0" presId="urn:microsoft.com/office/officeart/2005/8/layout/radial1"/>
    <dgm:cxn modelId="{33CFD40D-2958-43DC-A57F-5FA8D142DA03}" srcId="{DF60284E-79EA-4514-BD9F-B0E9C6126631}" destId="{4B3F5DC6-5AB1-4212-86C5-48740A1AFF6E}" srcOrd="3" destOrd="0" parTransId="{F0B50D35-C72B-4F61-95F7-F43372ED0BBB}" sibTransId="{F269EDC0-E88E-4099-B11F-39DBA2CFD5D9}"/>
    <dgm:cxn modelId="{4FB678EB-E09E-4DE4-B65C-8E53167343D4}" type="presParOf" srcId="{5546052D-61FB-4FA2-9BD2-5465220E74EB}" destId="{798F4B73-74DE-4497-B02A-AC18CB7CF69D}" srcOrd="0" destOrd="0" presId="urn:microsoft.com/office/officeart/2005/8/layout/radial1"/>
    <dgm:cxn modelId="{F463B1A3-970E-4D2D-A67B-CDF880FDC150}" type="presParOf" srcId="{5546052D-61FB-4FA2-9BD2-5465220E74EB}" destId="{D594E3FD-E0FA-49A2-B29F-1227F43E02B4}" srcOrd="1" destOrd="0" presId="urn:microsoft.com/office/officeart/2005/8/layout/radial1"/>
    <dgm:cxn modelId="{E93206DC-5C42-4BB4-B64E-A8559147B56C}" type="presParOf" srcId="{D594E3FD-E0FA-49A2-B29F-1227F43E02B4}" destId="{E0CAABA8-A5BC-46C3-A3A9-9E130F941E7A}" srcOrd="0" destOrd="0" presId="urn:microsoft.com/office/officeart/2005/8/layout/radial1"/>
    <dgm:cxn modelId="{32F4C0B3-8E63-4247-9852-952BA57263F3}" type="presParOf" srcId="{5546052D-61FB-4FA2-9BD2-5465220E74EB}" destId="{73A428E0-362B-47C6-9CF4-A347ABF46C31}" srcOrd="2" destOrd="0" presId="urn:microsoft.com/office/officeart/2005/8/layout/radial1"/>
    <dgm:cxn modelId="{77CDC046-0222-4E0C-990A-EB0252A8E8CD}" type="presParOf" srcId="{5546052D-61FB-4FA2-9BD2-5465220E74EB}" destId="{F2226953-D4F8-445B-BFF2-DE9292B47F38}" srcOrd="3" destOrd="0" presId="urn:microsoft.com/office/officeart/2005/8/layout/radial1"/>
    <dgm:cxn modelId="{FDB0A42D-E0AC-45C8-909C-D7E97D7735A3}" type="presParOf" srcId="{F2226953-D4F8-445B-BFF2-DE9292B47F38}" destId="{ECCAB05B-2C86-43E5-A6F0-4AF5FCD0C936}" srcOrd="0" destOrd="0" presId="urn:microsoft.com/office/officeart/2005/8/layout/radial1"/>
    <dgm:cxn modelId="{5E4710A2-EFC5-4907-BAF7-585998460A05}" type="presParOf" srcId="{5546052D-61FB-4FA2-9BD2-5465220E74EB}" destId="{B4EA906B-AFAB-4266-8EA0-1395CDF7F1EB}" srcOrd="4" destOrd="0" presId="urn:microsoft.com/office/officeart/2005/8/layout/radial1"/>
    <dgm:cxn modelId="{7F8D0F88-5FD1-4C92-8460-275B01FDCB77}" type="presParOf" srcId="{5546052D-61FB-4FA2-9BD2-5465220E74EB}" destId="{873D1154-0357-40EF-926C-A1D97E498865}" srcOrd="5" destOrd="0" presId="urn:microsoft.com/office/officeart/2005/8/layout/radial1"/>
    <dgm:cxn modelId="{4025D642-743C-4124-B7B4-1A01F31B764E}" type="presParOf" srcId="{873D1154-0357-40EF-926C-A1D97E498865}" destId="{22D7941C-1224-462B-80D1-0BDDAC030187}" srcOrd="0" destOrd="0" presId="urn:microsoft.com/office/officeart/2005/8/layout/radial1"/>
    <dgm:cxn modelId="{97A4F0B8-5684-4A27-BE6C-D2FCBECA24F0}" type="presParOf" srcId="{5546052D-61FB-4FA2-9BD2-5465220E74EB}" destId="{F6291443-1A99-4BD5-9E5F-4C50EBE2CB7A}" srcOrd="6" destOrd="0" presId="urn:microsoft.com/office/officeart/2005/8/layout/radial1"/>
    <dgm:cxn modelId="{7C9870BD-A4BA-48AE-B822-1AA800A57DBF}" type="presParOf" srcId="{5546052D-61FB-4FA2-9BD2-5465220E74EB}" destId="{6F5C83A4-FAD9-4FC5-8CC0-D5FE204BACC3}" srcOrd="7" destOrd="0" presId="urn:microsoft.com/office/officeart/2005/8/layout/radial1"/>
    <dgm:cxn modelId="{F521EED5-D2E5-4456-A40C-B6F0AA222699}" type="presParOf" srcId="{6F5C83A4-FAD9-4FC5-8CC0-D5FE204BACC3}" destId="{7D9BE488-D846-4764-AB4A-FD1B1783F435}" srcOrd="0" destOrd="0" presId="urn:microsoft.com/office/officeart/2005/8/layout/radial1"/>
    <dgm:cxn modelId="{87CAE7AE-3F49-431B-9699-FBC8DA5886DB}" type="presParOf" srcId="{5546052D-61FB-4FA2-9BD2-5465220E74EB}" destId="{7B3A5AEF-ED83-4AB8-ADEA-3E8D5BFBD9D5}" srcOrd="8" destOrd="0" presId="urn:microsoft.com/office/officeart/2005/8/layout/radial1"/>
    <dgm:cxn modelId="{2D8C1EA0-A845-413E-97D8-1AFA20631969}" type="presParOf" srcId="{5546052D-61FB-4FA2-9BD2-5465220E74EB}" destId="{FF164013-C5E8-443D-8F16-5AD432C8FFCD}" srcOrd="9" destOrd="0" presId="urn:microsoft.com/office/officeart/2005/8/layout/radial1"/>
    <dgm:cxn modelId="{74D30767-4BF3-4118-816E-DF6798DD85F8}" type="presParOf" srcId="{FF164013-C5E8-443D-8F16-5AD432C8FFCD}" destId="{BCA49798-D3F9-457F-BF1D-77BD361FC92E}" srcOrd="0" destOrd="0" presId="urn:microsoft.com/office/officeart/2005/8/layout/radial1"/>
    <dgm:cxn modelId="{9179FEF3-18F3-48D4-AF57-AEA743372477}" type="presParOf" srcId="{5546052D-61FB-4FA2-9BD2-5465220E74EB}" destId="{A73130CC-EBF6-48E9-B783-62F35401C303}" srcOrd="10" destOrd="0" presId="urn:microsoft.com/office/officeart/2005/8/layout/radial1"/>
    <dgm:cxn modelId="{08051446-EFFD-4C58-82FE-5C8618B72DE9}" type="presParOf" srcId="{5546052D-61FB-4FA2-9BD2-5465220E74EB}" destId="{D447B3A0-4291-48E3-BDBD-1DD3850E8925}" srcOrd="11" destOrd="0" presId="urn:microsoft.com/office/officeart/2005/8/layout/radial1"/>
    <dgm:cxn modelId="{31406E21-24EA-4770-9B00-69CBAF60A592}" type="presParOf" srcId="{D447B3A0-4291-48E3-BDBD-1DD3850E8925}" destId="{77B40911-AAA0-45B0-A5D1-45D901358A87}" srcOrd="0" destOrd="0" presId="urn:microsoft.com/office/officeart/2005/8/layout/radial1"/>
    <dgm:cxn modelId="{D161B489-CA14-4115-8948-86A250C0B23A}" type="presParOf" srcId="{5546052D-61FB-4FA2-9BD2-5465220E74EB}" destId="{F29A9B96-FDAC-4DD3-BA63-C9EC097B0D88}" srcOrd="12" destOrd="0" presId="urn:microsoft.com/office/officeart/2005/8/layout/radial1"/>
    <dgm:cxn modelId="{4D037618-5AA2-486F-B14D-204CB12C3D92}" type="presParOf" srcId="{5546052D-61FB-4FA2-9BD2-5465220E74EB}" destId="{37CC7535-6DBD-4867-A0C2-50BE39BB6E6B}" srcOrd="13" destOrd="0" presId="urn:microsoft.com/office/officeart/2005/8/layout/radial1"/>
    <dgm:cxn modelId="{247C417C-D076-4E4B-A8AB-B8A55BA83F17}" type="presParOf" srcId="{37CC7535-6DBD-4867-A0C2-50BE39BB6E6B}" destId="{10D53099-E55C-4889-952B-DE4D6C1F9482}" srcOrd="0" destOrd="0" presId="urn:microsoft.com/office/officeart/2005/8/layout/radial1"/>
    <dgm:cxn modelId="{084F77C2-E9DF-4035-A8FA-A02653E7F34D}" type="presParOf" srcId="{5546052D-61FB-4FA2-9BD2-5465220E74EB}" destId="{677F39BE-D1F9-4A0D-8FCB-B9F6F46642AA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8F4B73-74DE-4497-B02A-AC18CB7CF69D}">
      <dsp:nvSpPr>
        <dsp:cNvPr id="0" name=""/>
        <dsp:cNvSpPr/>
      </dsp:nvSpPr>
      <dsp:spPr>
        <a:xfrm>
          <a:off x="2286405" y="2542373"/>
          <a:ext cx="1547868" cy="15478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altLang="ru-RU" sz="1000" b="1" i="0" u="none" strike="noStrike" kern="1200" cap="none" normalizeH="0" baseline="0" dirty="0" smtClean="0">
              <a:ln/>
              <a:effectLst/>
              <a:cs typeface="Arial" charset="0"/>
            </a:rPr>
            <a:t>Шығармашылық сабақтардың балалар үшін маңыздылығы</a:t>
          </a:r>
        </a:p>
      </dsp:txBody>
      <dsp:txXfrm>
        <a:off x="2513085" y="2769053"/>
        <a:ext cx="1094508" cy="1094508"/>
      </dsp:txXfrm>
    </dsp:sp>
    <dsp:sp modelId="{D594E3FD-E0FA-49A2-B29F-1227F43E02B4}">
      <dsp:nvSpPr>
        <dsp:cNvPr id="0" name=""/>
        <dsp:cNvSpPr/>
      </dsp:nvSpPr>
      <dsp:spPr>
        <a:xfrm rot="16172229">
          <a:off x="2661305" y="2130016"/>
          <a:ext cx="779269" cy="45520"/>
        </a:xfrm>
        <a:custGeom>
          <a:avLst/>
          <a:gdLst/>
          <a:ahLst/>
          <a:cxnLst/>
          <a:rect l="0" t="0" r="0" b="0"/>
          <a:pathLst>
            <a:path>
              <a:moveTo>
                <a:pt x="0" y="22760"/>
              </a:moveTo>
              <a:lnTo>
                <a:pt x="779269" y="22760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031458" y="2133294"/>
        <a:ext cx="38963" cy="38963"/>
      </dsp:txXfrm>
    </dsp:sp>
    <dsp:sp modelId="{73A428E0-362B-47C6-9CF4-A347ABF46C31}">
      <dsp:nvSpPr>
        <dsp:cNvPr id="0" name=""/>
        <dsp:cNvSpPr/>
      </dsp:nvSpPr>
      <dsp:spPr>
        <a:xfrm>
          <a:off x="2267606" y="215311"/>
          <a:ext cx="1547868" cy="154786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altLang="ru-RU" sz="900" b="1" i="0" u="none" strike="noStrike" kern="1200" cap="none" normalizeH="0" baseline="0" dirty="0" smtClean="0">
              <a:ln/>
              <a:effectLst/>
              <a:cs typeface="Arial" charset="0"/>
            </a:rPr>
            <a:t>Сұрақтарды, мәселерді терең талдауға үйренеді</a:t>
          </a:r>
        </a:p>
      </dsp:txBody>
      <dsp:txXfrm>
        <a:off x="2494286" y="441991"/>
        <a:ext cx="1094508" cy="1094508"/>
      </dsp:txXfrm>
    </dsp:sp>
    <dsp:sp modelId="{F2226953-D4F8-445B-BFF2-DE9292B47F38}">
      <dsp:nvSpPr>
        <dsp:cNvPr id="0" name=""/>
        <dsp:cNvSpPr/>
      </dsp:nvSpPr>
      <dsp:spPr>
        <a:xfrm rot="19285714">
          <a:off x="3580944" y="2569572"/>
          <a:ext cx="774462" cy="45520"/>
        </a:xfrm>
        <a:custGeom>
          <a:avLst/>
          <a:gdLst/>
          <a:ahLst/>
          <a:cxnLst/>
          <a:rect l="0" t="0" r="0" b="0"/>
          <a:pathLst>
            <a:path>
              <a:moveTo>
                <a:pt x="0" y="22760"/>
              </a:moveTo>
              <a:lnTo>
                <a:pt x="774462" y="22760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948814" y="2572971"/>
        <a:ext cx="38723" cy="38723"/>
      </dsp:txXfrm>
    </dsp:sp>
    <dsp:sp modelId="{B4EA906B-AFAB-4266-8EA0-1395CDF7F1EB}">
      <dsp:nvSpPr>
        <dsp:cNvPr id="0" name=""/>
        <dsp:cNvSpPr/>
      </dsp:nvSpPr>
      <dsp:spPr>
        <a:xfrm>
          <a:off x="4102077" y="1094423"/>
          <a:ext cx="1547868" cy="154786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altLang="ru-RU" sz="900" b="1" i="0" u="none" strike="noStrike" kern="1200" cap="none" normalizeH="0" baseline="0" dirty="0" smtClean="0">
              <a:ln/>
              <a:effectLst/>
              <a:cs typeface="Arial" charset="0"/>
            </a:rPr>
            <a:t>Білімін жүйелі түрде толықтыруға үйренеді</a:t>
          </a:r>
        </a:p>
      </dsp:txBody>
      <dsp:txXfrm>
        <a:off x="4328757" y="1321103"/>
        <a:ext cx="1094508" cy="1094508"/>
      </dsp:txXfrm>
    </dsp:sp>
    <dsp:sp modelId="{873D1154-0357-40EF-926C-A1D97E498865}">
      <dsp:nvSpPr>
        <dsp:cNvPr id="0" name=""/>
        <dsp:cNvSpPr/>
      </dsp:nvSpPr>
      <dsp:spPr>
        <a:xfrm rot="771429">
          <a:off x="3805161" y="3551930"/>
          <a:ext cx="774462" cy="45520"/>
        </a:xfrm>
        <a:custGeom>
          <a:avLst/>
          <a:gdLst/>
          <a:ahLst/>
          <a:cxnLst/>
          <a:rect l="0" t="0" r="0" b="0"/>
          <a:pathLst>
            <a:path>
              <a:moveTo>
                <a:pt x="0" y="22760"/>
              </a:moveTo>
              <a:lnTo>
                <a:pt x="774462" y="22760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173031" y="3555329"/>
        <a:ext cx="38723" cy="38723"/>
      </dsp:txXfrm>
    </dsp:sp>
    <dsp:sp modelId="{F6291443-1A99-4BD5-9E5F-4C50EBE2CB7A}">
      <dsp:nvSpPr>
        <dsp:cNvPr id="0" name=""/>
        <dsp:cNvSpPr/>
      </dsp:nvSpPr>
      <dsp:spPr>
        <a:xfrm>
          <a:off x="4550511" y="3059140"/>
          <a:ext cx="1547868" cy="154786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altLang="ru-RU" sz="900" b="1" i="0" u="none" strike="noStrike" kern="1200" cap="none" normalizeH="0" baseline="0" dirty="0" smtClean="0">
              <a:ln/>
              <a:effectLst/>
              <a:cs typeface="Arial" charset="0"/>
            </a:rPr>
            <a:t>Тәрбиеші мен балалардың қарым-қатынасы ынтымақтастықта болып, сенімділіктері артады</a:t>
          </a:r>
        </a:p>
      </dsp:txBody>
      <dsp:txXfrm>
        <a:off x="4777191" y="3285820"/>
        <a:ext cx="1094508" cy="1094508"/>
      </dsp:txXfrm>
    </dsp:sp>
    <dsp:sp modelId="{6F5C83A4-FAD9-4FC5-8CC0-D5FE204BACC3}">
      <dsp:nvSpPr>
        <dsp:cNvPr id="0" name=""/>
        <dsp:cNvSpPr/>
      </dsp:nvSpPr>
      <dsp:spPr>
        <a:xfrm rot="3857143">
          <a:off x="3176919" y="4339721"/>
          <a:ext cx="774462" cy="45520"/>
        </a:xfrm>
        <a:custGeom>
          <a:avLst/>
          <a:gdLst/>
          <a:ahLst/>
          <a:cxnLst/>
          <a:rect l="0" t="0" r="0" b="0"/>
          <a:pathLst>
            <a:path>
              <a:moveTo>
                <a:pt x="0" y="22760"/>
              </a:moveTo>
              <a:lnTo>
                <a:pt x="774462" y="22760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544789" y="4343119"/>
        <a:ext cx="38723" cy="38723"/>
      </dsp:txXfrm>
    </dsp:sp>
    <dsp:sp modelId="{7B3A5AEF-ED83-4AB8-ADEA-3E8D5BFBD9D5}">
      <dsp:nvSpPr>
        <dsp:cNvPr id="0" name=""/>
        <dsp:cNvSpPr/>
      </dsp:nvSpPr>
      <dsp:spPr>
        <a:xfrm>
          <a:off x="3294027" y="4634721"/>
          <a:ext cx="1547868" cy="154786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altLang="ru-RU" sz="900" b="1" i="0" u="none" strike="noStrike" kern="1200" cap="none" normalizeH="0" baseline="0" dirty="0" smtClean="0">
              <a:ln/>
              <a:effectLst/>
              <a:cs typeface="Arial" charset="0"/>
            </a:rPr>
            <a:t>Оқу міндеттерін тиімді шешу мүмкіндіктерін тудырады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900" b="1" i="0" u="none" strike="noStrike" kern="1200" cap="none" normalizeH="0" baseline="0" dirty="0" smtClean="0">
            <a:ln/>
            <a:effectLst/>
            <a:cs typeface="Arial" charset="0"/>
          </a:endParaRPr>
        </a:p>
      </dsp:txBody>
      <dsp:txXfrm>
        <a:off x="3520707" y="4861401"/>
        <a:ext cx="1094508" cy="1094508"/>
      </dsp:txXfrm>
    </dsp:sp>
    <dsp:sp modelId="{FF164013-C5E8-443D-8F16-5AD432C8FFCD}">
      <dsp:nvSpPr>
        <dsp:cNvPr id="0" name=""/>
        <dsp:cNvSpPr/>
      </dsp:nvSpPr>
      <dsp:spPr>
        <a:xfrm rot="6942857">
          <a:off x="2169297" y="4339721"/>
          <a:ext cx="774462" cy="45520"/>
        </a:xfrm>
        <a:custGeom>
          <a:avLst/>
          <a:gdLst/>
          <a:ahLst/>
          <a:cxnLst/>
          <a:rect l="0" t="0" r="0" b="0"/>
          <a:pathLst>
            <a:path>
              <a:moveTo>
                <a:pt x="0" y="22760"/>
              </a:moveTo>
              <a:lnTo>
                <a:pt x="774462" y="22760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537167" y="4343119"/>
        <a:ext cx="38723" cy="38723"/>
      </dsp:txXfrm>
    </dsp:sp>
    <dsp:sp modelId="{A73130CC-EBF6-48E9-B783-62F35401C303}">
      <dsp:nvSpPr>
        <dsp:cNvPr id="0" name=""/>
        <dsp:cNvSpPr/>
      </dsp:nvSpPr>
      <dsp:spPr>
        <a:xfrm>
          <a:off x="1278784" y="4634721"/>
          <a:ext cx="1547868" cy="154786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altLang="ru-RU" sz="900" b="1" i="0" u="none" strike="noStrike" kern="1200" cap="none" normalizeH="0" baseline="0" dirty="0" smtClean="0">
              <a:ln/>
              <a:effectLst/>
              <a:cs typeface="Arial" charset="0"/>
            </a:rPr>
            <a:t>Баланы өз ойын еркін айтуға, сөз мәдениетіне үйретеді</a:t>
          </a:r>
        </a:p>
      </dsp:txBody>
      <dsp:txXfrm>
        <a:off x="1505464" y="4861401"/>
        <a:ext cx="1094508" cy="1094508"/>
      </dsp:txXfrm>
    </dsp:sp>
    <dsp:sp modelId="{D447B3A0-4291-48E3-BDBD-1DD3850E8925}">
      <dsp:nvSpPr>
        <dsp:cNvPr id="0" name=""/>
        <dsp:cNvSpPr/>
      </dsp:nvSpPr>
      <dsp:spPr>
        <a:xfrm rot="10028571">
          <a:off x="1541056" y="3551930"/>
          <a:ext cx="774462" cy="45520"/>
        </a:xfrm>
        <a:custGeom>
          <a:avLst/>
          <a:gdLst/>
          <a:ahLst/>
          <a:cxnLst/>
          <a:rect l="0" t="0" r="0" b="0"/>
          <a:pathLst>
            <a:path>
              <a:moveTo>
                <a:pt x="0" y="22760"/>
              </a:moveTo>
              <a:lnTo>
                <a:pt x="774462" y="22760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1908925" y="3555329"/>
        <a:ext cx="38723" cy="38723"/>
      </dsp:txXfrm>
    </dsp:sp>
    <dsp:sp modelId="{F29A9B96-FDAC-4DD3-BA63-C9EC097B0D88}">
      <dsp:nvSpPr>
        <dsp:cNvPr id="0" name=""/>
        <dsp:cNvSpPr/>
      </dsp:nvSpPr>
      <dsp:spPr>
        <a:xfrm>
          <a:off x="22300" y="3059140"/>
          <a:ext cx="1547868" cy="154786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altLang="ru-RU" sz="900" b="1" i="0" u="none" strike="noStrike" kern="1200" cap="none" normalizeH="0" baseline="0" dirty="0" smtClean="0">
              <a:ln/>
              <a:effectLst/>
              <a:cs typeface="Arial" charset="0"/>
            </a:rPr>
            <a:t>Шығармашылық ой-өрісі артады</a:t>
          </a:r>
        </a:p>
      </dsp:txBody>
      <dsp:txXfrm>
        <a:off x="248980" y="3285820"/>
        <a:ext cx="1094508" cy="1094508"/>
      </dsp:txXfrm>
    </dsp:sp>
    <dsp:sp modelId="{37CC7535-6DBD-4867-A0C2-50BE39BB6E6B}">
      <dsp:nvSpPr>
        <dsp:cNvPr id="0" name=""/>
        <dsp:cNvSpPr/>
      </dsp:nvSpPr>
      <dsp:spPr>
        <a:xfrm rot="13114286">
          <a:off x="1765272" y="2569572"/>
          <a:ext cx="774462" cy="45520"/>
        </a:xfrm>
        <a:custGeom>
          <a:avLst/>
          <a:gdLst/>
          <a:ahLst/>
          <a:cxnLst/>
          <a:rect l="0" t="0" r="0" b="0"/>
          <a:pathLst>
            <a:path>
              <a:moveTo>
                <a:pt x="0" y="22760"/>
              </a:moveTo>
              <a:lnTo>
                <a:pt x="774462" y="22760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133142" y="2572971"/>
        <a:ext cx="38723" cy="38723"/>
      </dsp:txXfrm>
    </dsp:sp>
    <dsp:sp modelId="{677F39BE-D1F9-4A0D-8FCB-B9F6F46642AA}">
      <dsp:nvSpPr>
        <dsp:cNvPr id="0" name=""/>
        <dsp:cNvSpPr/>
      </dsp:nvSpPr>
      <dsp:spPr>
        <a:xfrm>
          <a:off x="470734" y="1094423"/>
          <a:ext cx="1547868" cy="154786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altLang="ru-RU" sz="900" b="1" i="0" u="none" strike="noStrike" kern="1200" cap="none" normalizeH="0" baseline="0" dirty="0" smtClean="0">
              <a:ln/>
              <a:effectLst/>
              <a:cs typeface="Arial" charset="0"/>
            </a:rPr>
            <a:t>Танымдық ізденімпаздығы қалыптасады</a:t>
          </a:r>
        </a:p>
      </dsp:txBody>
      <dsp:txXfrm>
        <a:off x="697414" y="1321103"/>
        <a:ext cx="1094508" cy="10945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585551"/>
            <a:ext cx="6858000" cy="4320449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6858000" cy="558555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3831116"/>
            <a:ext cx="6858000" cy="3302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2311400"/>
            <a:ext cx="6858000" cy="73744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5346" y="7298121"/>
            <a:ext cx="4227758" cy="127417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186" y="4524420"/>
            <a:ext cx="5381513" cy="2590130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8750" y="1056639"/>
            <a:ext cx="4800600" cy="50190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9" y="543858"/>
            <a:ext cx="1543050" cy="7566490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93085" y="1056639"/>
            <a:ext cx="3621965" cy="707016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57250" y="1056640"/>
            <a:ext cx="4800600" cy="5019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585551"/>
            <a:ext cx="6858000" cy="4320449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558555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831116"/>
            <a:ext cx="6858000" cy="3302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2311400"/>
            <a:ext cx="6858000" cy="73744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896" y="3138269"/>
            <a:ext cx="4475000" cy="3500389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6828" y="6655293"/>
            <a:ext cx="4477871" cy="1206776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57249" y="1056639"/>
            <a:ext cx="2510028" cy="5019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483864" y="1056640"/>
            <a:ext cx="2510028" cy="5019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1056640"/>
            <a:ext cx="2510028" cy="924101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335" y="2022695"/>
            <a:ext cx="2510028" cy="3962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5477" y="1056640"/>
            <a:ext cx="2510028" cy="924101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020824"/>
            <a:ext cx="2510028" cy="3962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322" y="3191934"/>
            <a:ext cx="2727064" cy="181782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137" y="1056640"/>
            <a:ext cx="3012814" cy="7070166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6824" y="5052381"/>
            <a:ext cx="2541495" cy="30904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585551"/>
            <a:ext cx="6858000" cy="4320449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6858000" cy="558555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3831116"/>
            <a:ext cx="6858000" cy="3302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2311400"/>
            <a:ext cx="6858000" cy="73744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56381" y="1651000"/>
            <a:ext cx="3086100" cy="4517942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415" y="1459591"/>
            <a:ext cx="2770586" cy="3124362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451" y="6448608"/>
            <a:ext cx="4787654" cy="1651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374467"/>
            <a:ext cx="6858000" cy="2531533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737446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5443106"/>
            <a:ext cx="6858000" cy="3302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2311400"/>
            <a:ext cx="6858000" cy="73744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4967" y="6315354"/>
            <a:ext cx="4884383" cy="1651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1057709"/>
            <a:ext cx="4800600" cy="5019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29150" y="8915401"/>
            <a:ext cx="18859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" y="8915401"/>
            <a:ext cx="2514601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57500" y="8915401"/>
            <a:ext cx="13716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gif"/><Relationship Id="rId7" Type="http://schemas.openxmlformats.org/officeDocument/2006/relationships/image" Target="../media/image2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23.jpeg"/><Relationship Id="rId4" Type="http://schemas.openxmlformats.org/officeDocument/2006/relationships/image" Target="../media/image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gif"/><Relationship Id="rId7" Type="http://schemas.openxmlformats.org/officeDocument/2006/relationships/image" Target="../media/image2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23.jpeg"/><Relationship Id="rId10" Type="http://schemas.openxmlformats.org/officeDocument/2006/relationships/image" Target="../media/image29.jpeg"/><Relationship Id="rId4" Type="http://schemas.openxmlformats.org/officeDocument/2006/relationships/image" Target="../media/image5.gif"/><Relationship Id="rId9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2.gif"/><Relationship Id="rId7" Type="http://schemas.openxmlformats.org/officeDocument/2006/relationships/image" Target="../media/image3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23.jpeg"/><Relationship Id="rId4" Type="http://schemas.openxmlformats.org/officeDocument/2006/relationships/image" Target="../media/image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gif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jpeg"/><Relationship Id="rId7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6.jpeg"/><Relationship Id="rId4" Type="http://schemas.openxmlformats.org/officeDocument/2006/relationships/image" Target="../media/image5.gif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6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6" name="WordArt 4" descr="Бумажный пакет"/>
          <p:cNvSpPr>
            <a:spLocks noChangeArrowheads="1" noChangeShapeType="1" noTextEdit="1"/>
          </p:cNvSpPr>
          <p:nvPr/>
        </p:nvSpPr>
        <p:spPr bwMode="auto">
          <a:xfrm>
            <a:off x="1271839" y="5554638"/>
            <a:ext cx="4248875" cy="9354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i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</p:txBody>
      </p:sp>
      <p:sp>
        <p:nvSpPr>
          <p:cNvPr id="131079" name="WordArt 7"/>
          <p:cNvSpPr>
            <a:spLocks noChangeArrowheads="1" noChangeShapeType="1" noTextEdit="1"/>
          </p:cNvSpPr>
          <p:nvPr/>
        </p:nvSpPr>
        <p:spPr bwMode="auto">
          <a:xfrm>
            <a:off x="2028697" y="9096649"/>
            <a:ext cx="2735156" cy="411056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 smtClean="0">
                <a:ln w="12700" cap="rnd">
                  <a:solidFill>
                    <a:srgbClr val="CC66FF"/>
                  </a:solidFill>
                  <a:prstDash val="sysDot"/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</a:rPr>
              <a:t>2015 - </a:t>
            </a:r>
            <a:r>
              <a:rPr lang="ru-RU" sz="3600" b="1" kern="10" dirty="0" err="1" smtClean="0">
                <a:ln w="12700" cap="rnd">
                  <a:solidFill>
                    <a:srgbClr val="CC66FF"/>
                  </a:solidFill>
                  <a:prstDash val="sysDot"/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</a:rPr>
              <a:t>жыл</a:t>
            </a:r>
            <a:endParaRPr lang="ru-RU" sz="3600" b="1" kern="10" dirty="0" smtClean="0">
              <a:ln w="12700" cap="rnd">
                <a:solidFill>
                  <a:srgbClr val="CC66FF"/>
                </a:solidFill>
                <a:prstDash val="sysDot"/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</a:endParaRPr>
          </a:p>
        </p:txBody>
      </p:sp>
      <p:pic>
        <p:nvPicPr>
          <p:cNvPr id="131080" name="Picture 7" descr="BD20656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85471" y="6833862"/>
            <a:ext cx="5400591" cy="663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D:\М А В Л Ю Д\1111111\Хасен спорт\Өшірме есептер\вапротжжжж\asdfghj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48" y="855987"/>
            <a:ext cx="5305637" cy="361520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20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 descr="C:\Users\User\Desktop\ПОРТФЕЛИО СОНЯ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84" y="-15552"/>
            <a:ext cx="6858000" cy="992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357166" y="642389"/>
            <a:ext cx="6078431" cy="6294789"/>
            <a:chOff x="444500" y="166069"/>
            <a:chExt cx="8047739" cy="5114031"/>
          </a:xfrm>
        </p:grpSpPr>
        <p:sp>
          <p:nvSpPr>
            <p:cNvPr id="3" name="Line 20"/>
            <p:cNvSpPr>
              <a:spLocks noChangeShapeType="1"/>
            </p:cNvSpPr>
            <p:nvPr/>
          </p:nvSpPr>
          <p:spPr bwMode="auto">
            <a:xfrm flipH="1">
              <a:off x="6286512" y="2214554"/>
              <a:ext cx="428628" cy="428628"/>
            </a:xfrm>
            <a:prstGeom prst="line">
              <a:avLst/>
            </a:prstGeom>
            <a:noFill/>
            <a:ln w="76200" cmpd="tri">
              <a:solidFill>
                <a:srgbClr val="FF0000"/>
              </a:solidFill>
              <a:round/>
              <a:headEnd type="triangle" w="med" len="med"/>
              <a:tailEnd/>
            </a:ln>
            <a:effectLst>
              <a:outerShdw dist="107763" dir="189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grpSp>
          <p:nvGrpSpPr>
            <p:cNvPr id="4" name="Группа 22"/>
            <p:cNvGrpSpPr/>
            <p:nvPr/>
          </p:nvGrpSpPr>
          <p:grpSpPr>
            <a:xfrm>
              <a:off x="444500" y="166069"/>
              <a:ext cx="8047739" cy="5114031"/>
              <a:chOff x="444500" y="166069"/>
              <a:chExt cx="8047739" cy="5114031"/>
            </a:xfrm>
          </p:grpSpPr>
          <p:sp>
            <p:nvSpPr>
              <p:cNvPr id="5" name="Oval 7"/>
              <p:cNvSpPr>
                <a:spLocks noChangeArrowheads="1"/>
              </p:cNvSpPr>
              <p:nvPr/>
            </p:nvSpPr>
            <p:spPr bwMode="auto">
              <a:xfrm>
                <a:off x="444500" y="1270000"/>
                <a:ext cx="3587750" cy="793750"/>
              </a:xfrm>
              <a:prstGeom prst="ellipse">
                <a:avLst/>
              </a:prstGeom>
              <a:gradFill rotWithShape="1">
                <a:gsLst>
                  <a:gs pos="0">
                    <a:srgbClr val="00FFFF"/>
                  </a:gs>
                  <a:gs pos="50000">
                    <a:srgbClr val="CCECFF"/>
                  </a:gs>
                  <a:gs pos="100000">
                    <a:srgbClr val="00FFFF"/>
                  </a:gs>
                </a:gsLst>
                <a:lin ang="5400000" scaled="1"/>
              </a:gradFill>
              <a:ln w="9525">
                <a:round/>
                <a:headEnd/>
                <a:tailEnd/>
              </a:ln>
              <a:scene3d>
                <a:camera prst="legacyPerspectiveBottom"/>
                <a:lightRig rig="legacyFlat3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00FF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ru-RU">
                  <a:latin typeface="Comic Sans MS" pitchFamily="66" charset="0"/>
                </a:endParaRPr>
              </a:p>
            </p:txBody>
          </p:sp>
          <p:sp>
            <p:nvSpPr>
              <p:cNvPr id="6" name="Oval 12"/>
              <p:cNvSpPr>
                <a:spLocks noChangeArrowheads="1"/>
              </p:cNvSpPr>
              <p:nvPr/>
            </p:nvSpPr>
            <p:spPr bwMode="auto">
              <a:xfrm rot="16200000">
                <a:off x="357159" y="2571743"/>
                <a:ext cx="1785951" cy="1500198"/>
              </a:xfrm>
              <a:prstGeom prst="ellipse">
                <a:avLst/>
              </a:prstGeom>
              <a:gradFill rotWithShape="1">
                <a:gsLst>
                  <a:gs pos="0">
                    <a:srgbClr val="00FFFF"/>
                  </a:gs>
                  <a:gs pos="50000">
                    <a:srgbClr val="CCECFF"/>
                  </a:gs>
                  <a:gs pos="100000">
                    <a:srgbClr val="00FFFF"/>
                  </a:gs>
                </a:gsLst>
                <a:lin ang="5400000" scaled="1"/>
              </a:gradFill>
              <a:ln w="9525">
                <a:round/>
                <a:headEnd/>
                <a:tailEnd/>
              </a:ln>
              <a:scene3d>
                <a:camera prst="legacyPerspectiveBottom"/>
                <a:lightRig rig="legacyFlat3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00FF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/>
                <a:r>
                  <a:rPr lang="kk-KZ" sz="1600" dirty="0">
                    <a:solidFill>
                      <a:srgbClr val="A50021"/>
                    </a:solidFill>
                    <a:latin typeface="Comic Sans MS" pitchFamily="66" charset="0"/>
                  </a:rPr>
                  <a:t>Шапшаң ойлау</a:t>
                </a:r>
              </a:p>
              <a:p>
                <a:pPr algn="ctr"/>
                <a:r>
                  <a:rPr lang="kk-KZ" sz="1600" dirty="0">
                    <a:solidFill>
                      <a:srgbClr val="A50021"/>
                    </a:solidFill>
                    <a:latin typeface="Comic Sans MS" pitchFamily="66" charset="0"/>
                  </a:rPr>
                  <a:t> қабілетін </a:t>
                </a:r>
                <a:endParaRPr lang="kk-KZ" sz="1600" dirty="0" smtClean="0">
                  <a:solidFill>
                    <a:srgbClr val="A50021"/>
                  </a:solidFill>
                  <a:latin typeface="Comic Sans MS" pitchFamily="66" charset="0"/>
                </a:endParaRPr>
              </a:p>
              <a:p>
                <a:pPr algn="ctr"/>
                <a:r>
                  <a:rPr lang="kk-KZ" sz="1600" dirty="0" smtClean="0">
                    <a:solidFill>
                      <a:srgbClr val="A50021"/>
                    </a:solidFill>
                    <a:latin typeface="Comic Sans MS" pitchFamily="66" charset="0"/>
                  </a:rPr>
                  <a:t>дамыту</a:t>
                </a:r>
                <a:endParaRPr lang="ru-RU" sz="1600" dirty="0">
                  <a:solidFill>
                    <a:srgbClr val="A5002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7" name="Oval 14"/>
              <p:cNvSpPr>
                <a:spLocks noChangeArrowheads="1"/>
              </p:cNvSpPr>
              <p:nvPr/>
            </p:nvSpPr>
            <p:spPr bwMode="auto">
              <a:xfrm>
                <a:off x="1125692" y="4275958"/>
                <a:ext cx="2500331" cy="936625"/>
              </a:xfrm>
              <a:prstGeom prst="ellipse">
                <a:avLst/>
              </a:prstGeom>
              <a:gradFill rotWithShape="1">
                <a:gsLst>
                  <a:gs pos="0">
                    <a:srgbClr val="00FFFF"/>
                  </a:gs>
                  <a:gs pos="50000">
                    <a:srgbClr val="CCECFF"/>
                  </a:gs>
                  <a:gs pos="100000">
                    <a:srgbClr val="00FFFF"/>
                  </a:gs>
                </a:gsLst>
                <a:lin ang="5400000" scaled="1"/>
              </a:gradFill>
              <a:ln w="9525">
                <a:round/>
                <a:headEnd/>
                <a:tailEnd/>
              </a:ln>
              <a:scene3d>
                <a:camera prst="legacyPerspectiveBottom"/>
                <a:lightRig rig="legacyFlat3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00FF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/>
                <a:r>
                  <a:rPr lang="kk-KZ" sz="1600" dirty="0">
                    <a:solidFill>
                      <a:srgbClr val="A50021"/>
                    </a:solidFill>
                    <a:latin typeface="Comic Sans MS" pitchFamily="66" charset="0"/>
                  </a:rPr>
                  <a:t>Терең білім</a:t>
                </a:r>
              </a:p>
              <a:p>
                <a:pPr algn="ctr"/>
                <a:r>
                  <a:rPr lang="kk-KZ" sz="1600" dirty="0">
                    <a:solidFill>
                      <a:srgbClr val="A50021"/>
                    </a:solidFill>
                    <a:latin typeface="Comic Sans MS" pitchFamily="66" charset="0"/>
                  </a:rPr>
                  <a:t>негіздерін </a:t>
                </a:r>
                <a:endParaRPr lang="kk-KZ" sz="1600" dirty="0" smtClean="0">
                  <a:solidFill>
                    <a:srgbClr val="A50021"/>
                  </a:solidFill>
                  <a:latin typeface="Comic Sans MS" pitchFamily="66" charset="0"/>
                </a:endParaRPr>
              </a:p>
              <a:p>
                <a:pPr algn="ctr"/>
                <a:r>
                  <a:rPr lang="kk-KZ" sz="1600" dirty="0" smtClean="0">
                    <a:solidFill>
                      <a:srgbClr val="A50021"/>
                    </a:solidFill>
                    <a:latin typeface="Comic Sans MS" pitchFamily="66" charset="0"/>
                  </a:rPr>
                  <a:t>қалыптастыру</a:t>
                </a:r>
                <a:endParaRPr lang="ru-RU" sz="1600" dirty="0">
                  <a:solidFill>
                    <a:srgbClr val="A5002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8" name="Oval 17"/>
              <p:cNvSpPr>
                <a:spLocks noChangeArrowheads="1"/>
              </p:cNvSpPr>
              <p:nvPr/>
            </p:nvSpPr>
            <p:spPr bwMode="auto">
              <a:xfrm>
                <a:off x="2582488" y="166069"/>
                <a:ext cx="3935412" cy="938213"/>
              </a:xfrm>
              <a:prstGeom prst="ellipse">
                <a:avLst/>
              </a:prstGeom>
              <a:gradFill rotWithShape="1">
                <a:gsLst>
                  <a:gs pos="0">
                    <a:srgbClr val="00FFFF"/>
                  </a:gs>
                  <a:gs pos="50000">
                    <a:srgbClr val="CCECFF"/>
                  </a:gs>
                  <a:gs pos="100000">
                    <a:srgbClr val="00FFFF"/>
                  </a:gs>
                </a:gsLst>
                <a:lin ang="5400000" scaled="1"/>
              </a:gradFill>
              <a:ln w="9525">
                <a:round/>
                <a:headEnd/>
                <a:tailEnd/>
              </a:ln>
              <a:scene3d>
                <a:camera prst="legacyPerspectiveBottom"/>
                <a:lightRig rig="legacyFlat3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00FF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ru-RU">
                  <a:latin typeface="Comic Sans MS" pitchFamily="66" charset="0"/>
                </a:endParaRPr>
              </a:p>
            </p:txBody>
          </p:sp>
          <p:sp>
            <p:nvSpPr>
              <p:cNvPr id="9" name="Line 23"/>
              <p:cNvSpPr>
                <a:spLocks noChangeShapeType="1"/>
              </p:cNvSpPr>
              <p:nvPr/>
            </p:nvSpPr>
            <p:spPr bwMode="auto">
              <a:xfrm flipV="1">
                <a:off x="2143108" y="3357562"/>
                <a:ext cx="671512" cy="0"/>
              </a:xfrm>
              <a:prstGeom prst="line">
                <a:avLst/>
              </a:prstGeom>
              <a:noFill/>
              <a:ln w="76200" cmpd="tri">
                <a:solidFill>
                  <a:srgbClr val="FF0000"/>
                </a:solidFill>
                <a:round/>
                <a:headEnd type="triangle" w="med" len="med"/>
                <a:tailEnd/>
              </a:ln>
              <a:effectLst>
                <a:outerShdw dist="107763" dir="189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0" name="Line 24"/>
              <p:cNvSpPr>
                <a:spLocks noChangeShapeType="1"/>
              </p:cNvSpPr>
              <p:nvPr/>
            </p:nvSpPr>
            <p:spPr bwMode="auto">
              <a:xfrm flipV="1">
                <a:off x="2571736" y="3929066"/>
                <a:ext cx="357190" cy="500066"/>
              </a:xfrm>
              <a:prstGeom prst="line">
                <a:avLst/>
              </a:prstGeom>
              <a:noFill/>
              <a:ln w="76200" cmpd="tri">
                <a:solidFill>
                  <a:srgbClr val="FF0000"/>
                </a:solidFill>
                <a:round/>
                <a:headEnd type="triangle" w="med" len="med"/>
                <a:tailEnd/>
              </a:ln>
              <a:effectLst>
                <a:outerShdw dist="107763" dir="189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1" name="Text Box 39"/>
              <p:cNvSpPr txBox="1">
                <a:spLocks noChangeArrowheads="1"/>
              </p:cNvSpPr>
              <p:nvPr/>
            </p:nvSpPr>
            <p:spPr bwMode="auto">
              <a:xfrm>
                <a:off x="539750" y="1279637"/>
                <a:ext cx="3265489" cy="8225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kk-KZ" sz="1600" dirty="0">
                    <a:solidFill>
                      <a:srgbClr val="A50021"/>
                    </a:solidFill>
                    <a:latin typeface="Comic Sans MS" pitchFamily="66" charset="0"/>
                  </a:rPr>
                  <a:t>Алған </a:t>
                </a:r>
                <a:r>
                  <a:rPr lang="kk-KZ" sz="1600" dirty="0" smtClean="0">
                    <a:solidFill>
                      <a:srgbClr val="A50021"/>
                    </a:solidFill>
                    <a:latin typeface="Comic Sans MS" pitchFamily="66" charset="0"/>
                  </a:rPr>
                  <a:t>тәрбие мен білімін </a:t>
                </a:r>
                <a:r>
                  <a:rPr lang="kk-KZ" sz="1600" dirty="0">
                    <a:solidFill>
                      <a:srgbClr val="A50021"/>
                    </a:solidFill>
                    <a:latin typeface="Comic Sans MS" pitchFamily="66" charset="0"/>
                  </a:rPr>
                  <a:t>жүйелей білуге дағдыландыру</a:t>
                </a:r>
              </a:p>
              <a:p>
                <a:endParaRPr lang="ru-RU" sz="1600" dirty="0">
                  <a:solidFill>
                    <a:srgbClr val="A50021"/>
                  </a:solidFill>
                </a:endParaRPr>
              </a:p>
            </p:txBody>
          </p:sp>
          <p:sp>
            <p:nvSpPr>
              <p:cNvPr id="12" name="AutoShape 4"/>
              <p:cNvSpPr>
                <a:spLocks noChangeArrowheads="1"/>
              </p:cNvSpPr>
              <p:nvPr/>
            </p:nvSpPr>
            <p:spPr bwMode="auto">
              <a:xfrm>
                <a:off x="2857488" y="2781300"/>
                <a:ext cx="3357586" cy="1189038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53F506"/>
                  </a:gs>
                  <a:gs pos="50000">
                    <a:srgbClr val="FFFFFF"/>
                  </a:gs>
                  <a:gs pos="100000">
                    <a:srgbClr val="53F506"/>
                  </a:gs>
                </a:gsLst>
                <a:lin ang="5400000" scaled="1"/>
              </a:gradFill>
              <a:ln w="9525">
                <a:round/>
                <a:headEnd/>
                <a:tailEnd/>
              </a:ln>
              <a:scene3d>
                <a:camera prst="legacyPerspectiveTopRight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53F506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ru-RU">
                  <a:latin typeface="Comic Sans MS" pitchFamily="66" charset="0"/>
                </a:endParaRPr>
              </a:p>
            </p:txBody>
          </p:sp>
          <p:sp>
            <p:nvSpPr>
              <p:cNvPr id="13" name="WordArt 6"/>
              <p:cNvSpPr>
                <a:spLocks noChangeArrowheads="1" noChangeShapeType="1" noTextEdit="1"/>
              </p:cNvSpPr>
              <p:nvPr/>
            </p:nvSpPr>
            <p:spPr bwMode="auto">
              <a:xfrm>
                <a:off x="2844800" y="2997200"/>
                <a:ext cx="3263900" cy="755650"/>
              </a:xfrm>
              <a:prstGeom prst="rect">
                <a:avLst/>
              </a:prstGeom>
            </p:spPr>
            <p:txBody>
              <a:bodyPr wrap="none" fromWordArt="1">
                <a:prstTxWarp prst="textTriangleInverted">
                  <a:avLst>
                    <a:gd name="adj" fmla="val 50000"/>
                  </a:avLst>
                </a:prstTxWarp>
              </a:bodyPr>
              <a:lstStyle/>
              <a:p>
                <a:r>
                  <a:rPr lang="ru-RU" sz="3600" kern="10" dirty="0" err="1">
                    <a:ln w="12700">
                      <a:solidFill>
                        <a:srgbClr val="EAEAEA"/>
                      </a:solidFill>
                      <a:round/>
                      <a:headEnd/>
                      <a:tailEnd/>
                    </a:ln>
                    <a:gradFill rotWithShape="1">
                      <a:gsLst>
                        <a:gs pos="0">
                          <a:srgbClr val="0000FF"/>
                        </a:gs>
                        <a:gs pos="100000">
                          <a:srgbClr val="9400ED"/>
                        </a:gs>
                      </a:gsLst>
                      <a:lin ang="0" scaled="1"/>
                    </a:gradFill>
                    <a:effectLst>
                      <a:outerShdw dist="35921" dir="2700000" sy="50000" kx="2115830" algn="bl" rotWithShape="0">
                        <a:srgbClr val="C0C0C0">
                          <a:alpha val="79999"/>
                        </a:srgbClr>
                      </a:outerShdw>
                    </a:effectLst>
                    <a:latin typeface="Times New Roman"/>
                    <a:cs typeface="Times New Roman"/>
                  </a:rPr>
                  <a:t>Мақсаты</a:t>
                </a:r>
                <a:endParaRPr lang="ru-RU" sz="36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0000FF"/>
                      </a:gs>
                      <a:gs pos="100000">
                        <a:srgbClr val="9400ED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14" name="Oval 8"/>
              <p:cNvSpPr>
                <a:spLocks noChangeArrowheads="1"/>
              </p:cNvSpPr>
              <p:nvPr/>
            </p:nvSpPr>
            <p:spPr bwMode="auto">
              <a:xfrm>
                <a:off x="5087262" y="1182912"/>
                <a:ext cx="3404977" cy="1015992"/>
              </a:xfrm>
              <a:prstGeom prst="ellipse">
                <a:avLst/>
              </a:prstGeom>
              <a:gradFill rotWithShape="1">
                <a:gsLst>
                  <a:gs pos="0">
                    <a:srgbClr val="00FFFF"/>
                  </a:gs>
                  <a:gs pos="50000">
                    <a:srgbClr val="CCECFF"/>
                  </a:gs>
                  <a:gs pos="100000">
                    <a:srgbClr val="00FFFF"/>
                  </a:gs>
                </a:gsLst>
                <a:lin ang="5400000" scaled="1"/>
              </a:gradFill>
              <a:ln w="9525">
                <a:round/>
                <a:headEnd/>
                <a:tailEnd/>
              </a:ln>
              <a:scene3d>
                <a:camera prst="legacyPerspectiveBottom"/>
                <a:lightRig rig="legacyFlat3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00FF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/>
                <a:r>
                  <a:rPr lang="kk-KZ" sz="1600" dirty="0">
                    <a:solidFill>
                      <a:srgbClr val="A50021"/>
                    </a:solidFill>
                    <a:latin typeface="Comic Sans MS" pitchFamily="66" charset="0"/>
                  </a:rPr>
                  <a:t>Өзіндік </a:t>
                </a:r>
                <a:endParaRPr lang="kk-KZ" sz="1600" dirty="0" smtClean="0">
                  <a:solidFill>
                    <a:srgbClr val="A50021"/>
                  </a:solidFill>
                  <a:latin typeface="Comic Sans MS" pitchFamily="66" charset="0"/>
                </a:endParaRPr>
              </a:p>
              <a:p>
                <a:pPr algn="ctr"/>
                <a:r>
                  <a:rPr lang="kk-KZ" sz="1600" dirty="0" smtClean="0">
                    <a:solidFill>
                      <a:srgbClr val="A50021"/>
                    </a:solidFill>
                    <a:latin typeface="Comic Sans MS" pitchFamily="66" charset="0"/>
                  </a:rPr>
                  <a:t>ой-қорытынды</a:t>
                </a:r>
                <a:endParaRPr lang="kk-KZ" sz="1600" dirty="0">
                  <a:solidFill>
                    <a:srgbClr val="A50021"/>
                  </a:solidFill>
                  <a:latin typeface="Comic Sans MS" pitchFamily="66" charset="0"/>
                </a:endParaRPr>
              </a:p>
              <a:p>
                <a:pPr algn="ctr"/>
                <a:r>
                  <a:rPr lang="kk-KZ" sz="1600" dirty="0">
                    <a:solidFill>
                      <a:srgbClr val="A50021"/>
                    </a:solidFill>
                    <a:latin typeface="Comic Sans MS" pitchFamily="66" charset="0"/>
                  </a:rPr>
                  <a:t>жасай </a:t>
                </a:r>
                <a:r>
                  <a:rPr lang="kk-KZ" sz="1600" dirty="0" smtClean="0">
                    <a:solidFill>
                      <a:srgbClr val="A50021"/>
                    </a:solidFill>
                    <a:latin typeface="Comic Sans MS" pitchFamily="66" charset="0"/>
                  </a:rPr>
                  <a:t>білуге</a:t>
                </a:r>
              </a:p>
              <a:p>
                <a:pPr algn="ctr"/>
                <a:r>
                  <a:rPr lang="kk-KZ" sz="1600" dirty="0" smtClean="0">
                    <a:solidFill>
                      <a:srgbClr val="A50021"/>
                    </a:solidFill>
                    <a:latin typeface="Comic Sans MS" pitchFamily="66" charset="0"/>
                  </a:rPr>
                  <a:t> </a:t>
                </a:r>
                <a:r>
                  <a:rPr lang="kk-KZ" sz="1600" dirty="0">
                    <a:solidFill>
                      <a:srgbClr val="A50021"/>
                    </a:solidFill>
                    <a:latin typeface="Comic Sans MS" pitchFamily="66" charset="0"/>
                  </a:rPr>
                  <a:t>дағдыландыру</a:t>
                </a:r>
                <a:endParaRPr lang="ru-RU" sz="1600" dirty="0">
                  <a:solidFill>
                    <a:srgbClr val="A5002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5" name="Oval 13"/>
              <p:cNvSpPr>
                <a:spLocks noChangeArrowheads="1"/>
              </p:cNvSpPr>
              <p:nvPr/>
            </p:nvSpPr>
            <p:spPr bwMode="auto">
              <a:xfrm>
                <a:off x="5420724" y="4252915"/>
                <a:ext cx="2686898" cy="1027185"/>
              </a:xfrm>
              <a:prstGeom prst="ellipse">
                <a:avLst/>
              </a:prstGeom>
              <a:gradFill rotWithShape="1">
                <a:gsLst>
                  <a:gs pos="0">
                    <a:srgbClr val="00FFFF"/>
                  </a:gs>
                  <a:gs pos="50000">
                    <a:srgbClr val="CCECFF"/>
                  </a:gs>
                  <a:gs pos="100000">
                    <a:srgbClr val="00FFFF"/>
                  </a:gs>
                </a:gsLst>
                <a:lin ang="5400000" scaled="1"/>
              </a:gradFill>
              <a:ln w="9525">
                <a:round/>
                <a:headEnd/>
                <a:tailEnd/>
              </a:ln>
              <a:scene3d>
                <a:camera prst="legacyPerspectiveBottom"/>
                <a:lightRig rig="legacyFlat3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00FF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/>
                <a:r>
                  <a:rPr lang="kk-KZ" sz="1600" dirty="0" smtClean="0">
                    <a:solidFill>
                      <a:srgbClr val="A50021"/>
                    </a:solidFill>
                    <a:latin typeface="Comic Sans MS" pitchFamily="66" charset="0"/>
                  </a:rPr>
                  <a:t>Сәбилердің </a:t>
                </a:r>
              </a:p>
              <a:p>
                <a:pPr algn="ctr"/>
                <a:r>
                  <a:rPr lang="kk-KZ" sz="1600" dirty="0" smtClean="0">
                    <a:solidFill>
                      <a:srgbClr val="A50021"/>
                    </a:solidFill>
                    <a:latin typeface="Comic Sans MS" pitchFamily="66" charset="0"/>
                  </a:rPr>
                  <a:t>бойында </a:t>
                </a:r>
                <a:endParaRPr lang="kk-KZ" sz="1600" dirty="0">
                  <a:solidFill>
                    <a:srgbClr val="A50021"/>
                  </a:solidFill>
                  <a:latin typeface="Comic Sans MS" pitchFamily="66" charset="0"/>
                </a:endParaRPr>
              </a:p>
              <a:p>
                <a:pPr algn="ctr"/>
                <a:r>
                  <a:rPr lang="kk-KZ" sz="1600" dirty="0">
                    <a:solidFill>
                      <a:srgbClr val="A50021"/>
                    </a:solidFill>
                    <a:latin typeface="Comic Sans MS" pitchFamily="66" charset="0"/>
                  </a:rPr>
                  <a:t>жинақтылық </a:t>
                </a:r>
                <a:endParaRPr lang="kk-KZ" sz="1600" dirty="0" smtClean="0">
                  <a:solidFill>
                    <a:srgbClr val="A50021"/>
                  </a:solidFill>
                  <a:latin typeface="Comic Sans MS" pitchFamily="66" charset="0"/>
                </a:endParaRPr>
              </a:p>
              <a:p>
                <a:pPr algn="ctr"/>
                <a:r>
                  <a:rPr lang="kk-KZ" sz="1600" dirty="0" smtClean="0">
                    <a:solidFill>
                      <a:srgbClr val="A50021"/>
                    </a:solidFill>
                    <a:latin typeface="Comic Sans MS" pitchFamily="66" charset="0"/>
                  </a:rPr>
                  <a:t>туғызу</a:t>
                </a:r>
                <a:endParaRPr lang="ru-RU" sz="1600" dirty="0">
                  <a:solidFill>
                    <a:srgbClr val="A5002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6" name="Oval 15"/>
              <p:cNvSpPr>
                <a:spLocks noChangeArrowheads="1"/>
              </p:cNvSpPr>
              <p:nvPr/>
            </p:nvSpPr>
            <p:spPr bwMode="auto">
              <a:xfrm rot="5400000">
                <a:off x="6831031" y="2670167"/>
                <a:ext cx="2016125" cy="1247775"/>
              </a:xfrm>
              <a:prstGeom prst="ellipse">
                <a:avLst/>
              </a:prstGeom>
              <a:gradFill rotWithShape="1">
                <a:gsLst>
                  <a:gs pos="0">
                    <a:srgbClr val="00FFFF"/>
                  </a:gs>
                  <a:gs pos="50000">
                    <a:srgbClr val="CCECFF"/>
                  </a:gs>
                  <a:gs pos="100000">
                    <a:srgbClr val="00FFFF"/>
                  </a:gs>
                </a:gsLst>
                <a:lin ang="5400000" scaled="1"/>
              </a:gradFill>
              <a:ln w="9525">
                <a:round/>
                <a:headEnd/>
                <a:tailEnd/>
              </a:ln>
              <a:scene3d>
                <a:camera prst="legacyPerspectiveBottom"/>
                <a:lightRig rig="legacyFlat3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00FF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/>
                <a:r>
                  <a:rPr lang="kk-KZ" sz="1600" dirty="0">
                    <a:solidFill>
                      <a:srgbClr val="A50021"/>
                    </a:solidFill>
                    <a:latin typeface="Comic Sans MS" pitchFamily="66" charset="0"/>
                  </a:rPr>
                  <a:t>Логикалық ойлау</a:t>
                </a:r>
              </a:p>
              <a:p>
                <a:pPr algn="ctr"/>
                <a:r>
                  <a:rPr lang="kk-KZ" sz="1600" dirty="0">
                    <a:solidFill>
                      <a:srgbClr val="A50021"/>
                    </a:solidFill>
                    <a:latin typeface="Comic Sans MS" pitchFamily="66" charset="0"/>
                  </a:rPr>
                  <a:t>жүйесін дамыту</a:t>
                </a:r>
                <a:endParaRPr lang="ru-RU" sz="1600" dirty="0">
                  <a:solidFill>
                    <a:srgbClr val="A5002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7" name="Line 19"/>
              <p:cNvSpPr>
                <a:spLocks noChangeShapeType="1"/>
              </p:cNvSpPr>
              <p:nvPr/>
            </p:nvSpPr>
            <p:spPr bwMode="auto">
              <a:xfrm flipH="1">
                <a:off x="4521993" y="4076700"/>
                <a:ext cx="50007" cy="1186864"/>
              </a:xfrm>
              <a:prstGeom prst="line">
                <a:avLst/>
              </a:prstGeom>
              <a:noFill/>
              <a:ln w="76200" cmpd="tri">
                <a:solidFill>
                  <a:srgbClr val="FF0000"/>
                </a:solidFill>
                <a:round/>
                <a:headEnd type="oval" w="med" len="med"/>
                <a:tailEnd type="triangle" w="med" len="med"/>
              </a:ln>
              <a:effectLst>
                <a:outerShdw dist="107763" dir="189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8" name="Line 21"/>
              <p:cNvSpPr>
                <a:spLocks noChangeShapeType="1"/>
              </p:cNvSpPr>
              <p:nvPr/>
            </p:nvSpPr>
            <p:spPr bwMode="auto">
              <a:xfrm>
                <a:off x="2500298" y="2285992"/>
                <a:ext cx="382588" cy="539750"/>
              </a:xfrm>
              <a:prstGeom prst="line">
                <a:avLst/>
              </a:prstGeom>
              <a:noFill/>
              <a:ln w="76200" cmpd="tri">
                <a:solidFill>
                  <a:srgbClr val="FF0000"/>
                </a:solidFill>
                <a:round/>
                <a:headEnd type="triangle" w="med" len="med"/>
                <a:tailEnd/>
              </a:ln>
              <a:effectLst>
                <a:outerShdw dist="107763" dir="189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9" name="Line 22"/>
              <p:cNvSpPr>
                <a:spLocks noChangeShapeType="1"/>
              </p:cNvSpPr>
              <p:nvPr/>
            </p:nvSpPr>
            <p:spPr bwMode="auto">
              <a:xfrm flipH="1" flipV="1">
                <a:off x="6357950" y="3214686"/>
                <a:ext cx="863600" cy="0"/>
              </a:xfrm>
              <a:prstGeom prst="line">
                <a:avLst/>
              </a:prstGeom>
              <a:noFill/>
              <a:ln w="76200" cmpd="tri">
                <a:solidFill>
                  <a:srgbClr val="FF0000"/>
                </a:solidFill>
                <a:round/>
                <a:headEnd type="triangle" w="med" len="med"/>
                <a:tailEnd/>
              </a:ln>
              <a:effectLst>
                <a:outerShdw dist="107763" dir="189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20" name="Text Box 38"/>
              <p:cNvSpPr txBox="1">
                <a:spLocks noChangeArrowheads="1"/>
              </p:cNvSpPr>
              <p:nvPr/>
            </p:nvSpPr>
            <p:spPr bwMode="auto">
              <a:xfrm>
                <a:off x="3072606" y="333375"/>
                <a:ext cx="2898775" cy="8626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kk-KZ" sz="1600" dirty="0" smtClean="0">
                    <a:solidFill>
                      <a:srgbClr val="A50021"/>
                    </a:solidFill>
                    <a:latin typeface="Comic Sans MS" pitchFamily="66" charset="0"/>
                  </a:rPr>
                  <a:t>Балаларды  </a:t>
                </a:r>
                <a:r>
                  <a:rPr lang="kk-KZ" sz="1600" dirty="0">
                    <a:solidFill>
                      <a:srgbClr val="A50021"/>
                    </a:solidFill>
                    <a:latin typeface="Comic Sans MS" pitchFamily="66" charset="0"/>
                  </a:rPr>
                  <a:t>жеке</a:t>
                </a:r>
              </a:p>
              <a:p>
                <a:pPr algn="ctr"/>
                <a:r>
                  <a:rPr lang="kk-KZ" sz="1600" dirty="0">
                    <a:solidFill>
                      <a:srgbClr val="A50021"/>
                    </a:solidFill>
                    <a:latin typeface="Comic Sans MS" pitchFamily="66" charset="0"/>
                  </a:rPr>
                  <a:t> жұмыс  істей </a:t>
                </a:r>
                <a:r>
                  <a:rPr lang="kk-KZ" sz="1600" dirty="0" smtClean="0">
                    <a:solidFill>
                      <a:srgbClr val="A50021"/>
                    </a:solidFill>
                    <a:latin typeface="Comic Sans MS" pitchFamily="66" charset="0"/>
                  </a:rPr>
                  <a:t>білуге</a:t>
                </a:r>
              </a:p>
              <a:p>
                <a:pPr algn="ctr"/>
                <a:r>
                  <a:rPr lang="kk-KZ" sz="1600" dirty="0" smtClean="0">
                    <a:solidFill>
                      <a:srgbClr val="A50021"/>
                    </a:solidFill>
                    <a:latin typeface="Comic Sans MS" pitchFamily="66" charset="0"/>
                  </a:rPr>
                  <a:t> </a:t>
                </a:r>
                <a:r>
                  <a:rPr lang="kk-KZ" sz="1600" dirty="0">
                    <a:solidFill>
                      <a:srgbClr val="A50021"/>
                    </a:solidFill>
                    <a:latin typeface="Comic Sans MS" pitchFamily="66" charset="0"/>
                  </a:rPr>
                  <a:t>үйрету</a:t>
                </a:r>
                <a:endParaRPr lang="ru-RU" sz="1600" dirty="0">
                  <a:solidFill>
                    <a:srgbClr val="A50021"/>
                  </a:solidFill>
                  <a:latin typeface="Comic Sans MS" pitchFamily="66" charset="0"/>
                </a:endParaRPr>
              </a:p>
              <a:p>
                <a:endParaRPr lang="ru-RU" sz="1500" dirty="0">
                  <a:solidFill>
                    <a:srgbClr val="A50021"/>
                  </a:solidFill>
                </a:endParaRPr>
              </a:p>
            </p:txBody>
          </p:sp>
        </p:grpSp>
      </p:grpSp>
      <p:sp>
        <p:nvSpPr>
          <p:cNvPr id="21" name="Oval 16"/>
          <p:cNvSpPr>
            <a:spLocks noChangeArrowheads="1"/>
          </p:cNvSpPr>
          <p:nvPr/>
        </p:nvSpPr>
        <p:spPr bwMode="auto">
          <a:xfrm>
            <a:off x="1604963" y="6916824"/>
            <a:ext cx="3933825" cy="1071430"/>
          </a:xfrm>
          <a:prstGeom prst="ellipse">
            <a:avLst/>
          </a:prstGeom>
          <a:gradFill rotWithShape="1">
            <a:gsLst>
              <a:gs pos="0">
                <a:srgbClr val="00FFFF"/>
              </a:gs>
              <a:gs pos="50000">
                <a:srgbClr val="CCECFF"/>
              </a:gs>
              <a:gs pos="100000">
                <a:srgbClr val="00FFFF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00FFFF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kk-KZ" sz="1600" dirty="0">
                <a:solidFill>
                  <a:srgbClr val="A50021"/>
                </a:solidFill>
                <a:latin typeface="Comic Sans MS" pitchFamily="66" charset="0"/>
              </a:rPr>
              <a:t>Жоғары </a:t>
            </a:r>
            <a:r>
              <a:rPr lang="kk-KZ" sz="1600" dirty="0" smtClean="0">
                <a:solidFill>
                  <a:srgbClr val="A50021"/>
                </a:solidFill>
                <a:latin typeface="Comic Sans MS" pitchFamily="66" charset="0"/>
              </a:rPr>
              <a:t>топтарға </a:t>
            </a:r>
            <a:endParaRPr lang="kk-KZ" sz="1600" dirty="0">
              <a:solidFill>
                <a:srgbClr val="A50021"/>
              </a:solidFill>
              <a:latin typeface="Comic Sans MS" pitchFamily="66" charset="0"/>
            </a:endParaRPr>
          </a:p>
          <a:p>
            <a:pPr algn="ctr"/>
            <a:r>
              <a:rPr lang="kk-KZ" sz="1600" dirty="0" smtClean="0">
                <a:solidFill>
                  <a:srgbClr val="A50021"/>
                </a:solidFill>
                <a:latin typeface="Comic Sans MS" pitchFamily="66" charset="0"/>
              </a:rPr>
              <a:t>жіберуге </a:t>
            </a:r>
            <a:r>
              <a:rPr lang="kk-KZ" sz="1600" dirty="0">
                <a:solidFill>
                  <a:srgbClr val="A50021"/>
                </a:solidFill>
                <a:latin typeface="Comic Sans MS" pitchFamily="66" charset="0"/>
              </a:rPr>
              <a:t>дайындау</a:t>
            </a:r>
            <a:endParaRPr lang="ru-RU" sz="1600" dirty="0">
              <a:solidFill>
                <a:srgbClr val="A50021"/>
              </a:solidFill>
              <a:latin typeface="Comic Sans MS" pitchFamily="66" charset="0"/>
            </a:endParaRPr>
          </a:p>
        </p:txBody>
      </p:sp>
      <p:sp>
        <p:nvSpPr>
          <p:cNvPr id="22" name="Line 18"/>
          <p:cNvSpPr>
            <a:spLocks noChangeShapeType="1"/>
          </p:cNvSpPr>
          <p:nvPr/>
        </p:nvSpPr>
        <p:spPr bwMode="auto">
          <a:xfrm flipH="1">
            <a:off x="3571876" y="2347508"/>
            <a:ext cx="0" cy="1522016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 type="triangle" w="med" len="med"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pic>
        <p:nvPicPr>
          <p:cNvPr id="23" name="Picture 7" descr="01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61" y="8337376"/>
            <a:ext cx="4030401" cy="169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" descr="C:\Users\User\Desktop\1292332922_2010-12-14_1214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752" y="8001624"/>
            <a:ext cx="1484784" cy="15598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Line 19"/>
          <p:cNvSpPr>
            <a:spLocks noChangeShapeType="1"/>
          </p:cNvSpPr>
          <p:nvPr/>
        </p:nvSpPr>
        <p:spPr bwMode="auto">
          <a:xfrm>
            <a:off x="4482003" y="5455930"/>
            <a:ext cx="287615" cy="433803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 type="oval" w="med" len="med"/>
            <a:tailEnd type="triangle" w="med" len="med"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User\Desktop\ПОРТФЕЛИО СОНЯ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84" y="39142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Gul_flash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1992" y="8126038"/>
            <a:ext cx="1334998" cy="1253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 descr="01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61" y="8158169"/>
            <a:ext cx="4030401" cy="169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C:\Users\User\Desktop\1292332922_2010-12-14_1214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218" y="7761312"/>
            <a:ext cx="1592796" cy="16733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965903" y="778951"/>
            <a:ext cx="5343417" cy="1271163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solidFill>
              <a:srgbClr val="FFFF00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ЖЕКЕ ҚҰЖАТТАРЫМ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50404" r="28333" b="29377"/>
          <a:stretch/>
        </p:blipFill>
        <p:spPr>
          <a:xfrm>
            <a:off x="2107994" y="5007372"/>
            <a:ext cx="3086100" cy="19611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0" t="9369" r="24668" b="70205"/>
          <a:stretch/>
        </p:blipFill>
        <p:spPr>
          <a:xfrm>
            <a:off x="2103430" y="2504728"/>
            <a:ext cx="3068362" cy="198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User\Desktop\ПОРТФЕЛИО СОНЯ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84" y="39142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Gul_flash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1992" y="8126038"/>
            <a:ext cx="1334998" cy="1253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 descr="01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61" y="8158169"/>
            <a:ext cx="4030401" cy="169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C:\Users\User\Desktop\1292332922_2010-12-14_1214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218" y="7761312"/>
            <a:ext cx="1592796" cy="16733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965903" y="778951"/>
            <a:ext cx="5343417" cy="60214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solidFill>
              <a:srgbClr val="FFFF00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СЕРТИФИКАТТАР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6" t="15082" b="11751"/>
          <a:stretch/>
        </p:blipFill>
        <p:spPr>
          <a:xfrm>
            <a:off x="4099712" y="4382126"/>
            <a:ext cx="2095332" cy="26088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80247" y="4840890"/>
            <a:ext cx="2167064" cy="30649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8" y="2121022"/>
            <a:ext cx="2155109" cy="30480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0774" y="1519506"/>
            <a:ext cx="1975111" cy="27934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User\Desktop\ПОРТФЕЛИО СОНЯ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84" y="39142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Gul_flash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1992" y="8126038"/>
            <a:ext cx="1334998" cy="1253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 descr="01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61" y="8158169"/>
            <a:ext cx="4030401" cy="169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C:\Users\User\Desktop\1292332922_2010-12-14_1214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218" y="7761312"/>
            <a:ext cx="1592796" cy="16733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965903" y="778951"/>
            <a:ext cx="5343417" cy="60214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solidFill>
              <a:srgbClr val="FFFF00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Мақтау қағаздарым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96"/>
          <a:stretch/>
        </p:blipFill>
        <p:spPr>
          <a:xfrm rot="10800000">
            <a:off x="3637611" y="1745168"/>
            <a:ext cx="2465344" cy="38568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32" y="3864447"/>
            <a:ext cx="2457129" cy="3475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 descr="C:\Users\User\Desktop\ПОРТФЕЛИО СОНЯ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552"/>
            <a:ext cx="6858000" cy="992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373101" y="572072"/>
            <a:ext cx="6008227" cy="7045224"/>
            <a:chOff x="323850" y="260350"/>
            <a:chExt cx="7993063" cy="5616575"/>
          </a:xfrm>
        </p:grpSpPr>
        <p:sp>
          <p:nvSpPr>
            <p:cNvPr id="2" name="AutoShape 14"/>
            <p:cNvSpPr>
              <a:spLocks noChangeArrowheads="1"/>
            </p:cNvSpPr>
            <p:nvPr/>
          </p:nvSpPr>
          <p:spPr bwMode="auto">
            <a:xfrm>
              <a:off x="2406650" y="260350"/>
              <a:ext cx="3605213" cy="914400"/>
            </a:xfrm>
            <a:prstGeom prst="plaque">
              <a:avLst>
                <a:gd name="adj" fmla="val 16667"/>
              </a:avLst>
            </a:prstGeom>
            <a:gradFill rotWithShape="1">
              <a:gsLst>
                <a:gs pos="0">
                  <a:srgbClr val="00FF00"/>
                </a:gs>
                <a:gs pos="50000">
                  <a:schemeClr val="bg1"/>
                </a:gs>
                <a:gs pos="100000">
                  <a:srgbClr val="00FF00"/>
                </a:gs>
              </a:gsLst>
              <a:lin ang="5400000" scaled="1"/>
            </a:gradFill>
            <a:ln w="114300" cmpd="tri">
              <a:solidFill>
                <a:srgbClr val="003300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kk-KZ" sz="2400" dirty="0">
                  <a:solidFill>
                    <a:srgbClr val="006600"/>
                  </a:solidFill>
                  <a:latin typeface="Comic Sans MS" pitchFamily="66" charset="0"/>
                </a:rPr>
                <a:t>Деңгейлік </a:t>
              </a:r>
              <a:r>
                <a:rPr lang="kk-KZ" sz="2400" dirty="0" smtClean="0">
                  <a:solidFill>
                    <a:srgbClr val="006600"/>
                  </a:solidFill>
                  <a:latin typeface="Comic Sans MS" pitchFamily="66" charset="0"/>
                </a:rPr>
                <a:t>үйрету </a:t>
              </a:r>
              <a:endParaRPr lang="kk-KZ" sz="2400" dirty="0">
                <a:solidFill>
                  <a:srgbClr val="006600"/>
                </a:solidFill>
                <a:latin typeface="Comic Sans MS" pitchFamily="66" charset="0"/>
              </a:endParaRPr>
            </a:p>
            <a:p>
              <a:pPr algn="ctr">
                <a:defRPr/>
              </a:pPr>
              <a:r>
                <a:rPr lang="kk-KZ" sz="2400" dirty="0">
                  <a:solidFill>
                    <a:srgbClr val="006600"/>
                  </a:solidFill>
                  <a:latin typeface="Comic Sans MS" pitchFamily="66" charset="0"/>
                </a:rPr>
                <a:t>технологиясы</a:t>
              </a:r>
            </a:p>
          </p:txBody>
        </p:sp>
        <p:sp>
          <p:nvSpPr>
            <p:cNvPr id="3" name="AutoShape 17"/>
            <p:cNvSpPr>
              <a:spLocks noChangeArrowheads="1"/>
            </p:cNvSpPr>
            <p:nvPr/>
          </p:nvSpPr>
          <p:spPr bwMode="auto">
            <a:xfrm>
              <a:off x="539750" y="1555750"/>
              <a:ext cx="2447925" cy="1081088"/>
            </a:xfrm>
            <a:prstGeom prst="star8">
              <a:avLst>
                <a:gd name="adj" fmla="val 38250"/>
              </a:avLst>
            </a:prstGeom>
            <a:solidFill>
              <a:srgbClr val="FFFF00"/>
            </a:solidFill>
            <a:ln w="114300" cmpd="tri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kk-KZ" dirty="0">
                  <a:solidFill>
                    <a:srgbClr val="CC0000"/>
                  </a:solidFill>
                  <a:latin typeface="Comic Sans MS" pitchFamily="66" charset="0"/>
                </a:rPr>
                <a:t>І деңгей</a:t>
              </a:r>
              <a:endParaRPr lang="ru-RU" dirty="0">
                <a:solidFill>
                  <a:srgbClr val="CC0000"/>
                </a:solidFill>
                <a:latin typeface="Comic Sans MS" pitchFamily="66" charset="0"/>
              </a:endParaRPr>
            </a:p>
          </p:txBody>
        </p:sp>
        <p:sp>
          <p:nvSpPr>
            <p:cNvPr id="4" name="AutoShape 20"/>
            <p:cNvSpPr>
              <a:spLocks noChangeArrowheads="1"/>
            </p:cNvSpPr>
            <p:nvPr/>
          </p:nvSpPr>
          <p:spPr bwMode="auto">
            <a:xfrm>
              <a:off x="323850" y="3141663"/>
              <a:ext cx="2621649" cy="2735262"/>
            </a:xfrm>
            <a:prstGeom prst="verticalScroll">
              <a:avLst>
                <a:gd name="adj" fmla="val 12500"/>
              </a:avLst>
            </a:prstGeom>
            <a:gradFill rotWithShape="1">
              <a:gsLst>
                <a:gs pos="0">
                  <a:srgbClr val="FFFF00"/>
                </a:gs>
                <a:gs pos="50000">
                  <a:srgbClr val="FFFFFF"/>
                </a:gs>
                <a:gs pos="100000">
                  <a:srgbClr val="FFFF00"/>
                </a:gs>
              </a:gsLst>
              <a:lin ang="5400000" scaled="1"/>
            </a:gradFill>
            <a:ln w="50800">
              <a:solidFill>
                <a:srgbClr val="FF9900"/>
              </a:solidFill>
              <a:round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 algn="ctr"/>
              <a:r>
                <a:rPr lang="kk-KZ" sz="1600" dirty="0">
                  <a:solidFill>
                    <a:srgbClr val="A50021"/>
                  </a:solidFill>
                </a:rPr>
                <a:t>Түсіну деңгейі-</a:t>
              </a:r>
            </a:p>
            <a:p>
              <a:pPr algn="ctr"/>
              <a:r>
                <a:rPr lang="kk-KZ" sz="1600" dirty="0" smtClean="0">
                  <a:solidFill>
                    <a:srgbClr val="0000FF"/>
                  </a:solidFill>
                </a:rPr>
                <a:t>тәрбиешінің </a:t>
              </a:r>
              <a:endParaRPr lang="kk-KZ" sz="1600" dirty="0">
                <a:solidFill>
                  <a:srgbClr val="0000FF"/>
                </a:solidFill>
              </a:endParaRPr>
            </a:p>
            <a:p>
              <a:pPr algn="ctr"/>
              <a:r>
                <a:rPr lang="kk-KZ" sz="1600" dirty="0">
                  <a:solidFill>
                    <a:srgbClr val="0000FF"/>
                  </a:solidFill>
                </a:rPr>
                <a:t>а</a:t>
              </a:r>
              <a:r>
                <a:rPr lang="kk-KZ" sz="1600" dirty="0" smtClean="0">
                  <a:solidFill>
                    <a:srgbClr val="0000FF"/>
                  </a:solidFill>
                </a:rPr>
                <a:t>йтқан  </a:t>
              </a:r>
              <a:r>
                <a:rPr lang="kk-KZ" sz="1600" dirty="0">
                  <a:solidFill>
                    <a:srgbClr val="0000FF"/>
                  </a:solidFill>
                </a:rPr>
                <a:t>тапсыр-</a:t>
              </a:r>
            </a:p>
            <a:p>
              <a:pPr algn="ctr"/>
              <a:r>
                <a:rPr lang="kk-KZ" sz="1600" dirty="0">
                  <a:solidFill>
                    <a:srgbClr val="0000FF"/>
                  </a:solidFill>
                </a:rPr>
                <a:t>маны үлгі бойын-</a:t>
              </a:r>
            </a:p>
            <a:p>
              <a:pPr algn="ctr"/>
              <a:r>
                <a:rPr lang="kk-KZ" sz="1600" dirty="0">
                  <a:solidFill>
                    <a:srgbClr val="0000FF"/>
                  </a:solidFill>
                </a:rPr>
                <a:t>ша орындайды.</a:t>
              </a:r>
            </a:p>
            <a:p>
              <a:pPr algn="ctr"/>
              <a:endParaRPr lang="ru-RU" sz="1600" dirty="0">
                <a:solidFill>
                  <a:srgbClr val="0000FF"/>
                </a:solidFill>
              </a:endParaRPr>
            </a:p>
          </p:txBody>
        </p:sp>
        <p:cxnSp>
          <p:nvCxnSpPr>
            <p:cNvPr id="5" name="AutoShape 23"/>
            <p:cNvCxnSpPr>
              <a:cxnSpLocks noChangeShapeType="1"/>
            </p:cNvCxnSpPr>
            <p:nvPr/>
          </p:nvCxnSpPr>
          <p:spPr bwMode="auto">
            <a:xfrm>
              <a:off x="6011863" y="639763"/>
              <a:ext cx="917575" cy="915987"/>
            </a:xfrm>
            <a:prstGeom prst="bentConnector2">
              <a:avLst/>
            </a:prstGeom>
            <a:noFill/>
            <a:ln w="57150">
              <a:solidFill>
                <a:srgbClr val="00FF00"/>
              </a:solidFill>
              <a:miter lim="800000"/>
              <a:headEnd type="oval" w="med" len="med"/>
              <a:tailEnd type="triangle" w="med" len="med"/>
            </a:ln>
          </p:spPr>
        </p:cxnSp>
        <p:cxnSp>
          <p:nvCxnSpPr>
            <p:cNvPr id="6" name="AutoShape 24"/>
            <p:cNvCxnSpPr>
              <a:cxnSpLocks noChangeShapeType="1"/>
            </p:cNvCxnSpPr>
            <p:nvPr/>
          </p:nvCxnSpPr>
          <p:spPr bwMode="auto">
            <a:xfrm rot="10800000" flipV="1">
              <a:off x="1724025" y="639763"/>
              <a:ext cx="682625" cy="915987"/>
            </a:xfrm>
            <a:prstGeom prst="bentConnector2">
              <a:avLst/>
            </a:prstGeom>
            <a:noFill/>
            <a:ln w="57150">
              <a:solidFill>
                <a:srgbClr val="00FF00"/>
              </a:solidFill>
              <a:miter lim="800000"/>
              <a:headEnd type="oval" w="med" len="med"/>
              <a:tailEnd type="triangle" w="med" len="med"/>
            </a:ln>
          </p:spPr>
        </p:cxnSp>
        <p:sp>
          <p:nvSpPr>
            <p:cNvPr id="7" name="AutoShape 18"/>
            <p:cNvSpPr>
              <a:spLocks noChangeArrowheads="1"/>
            </p:cNvSpPr>
            <p:nvPr/>
          </p:nvSpPr>
          <p:spPr bwMode="auto">
            <a:xfrm>
              <a:off x="2987675" y="1555750"/>
              <a:ext cx="2447925" cy="1081088"/>
            </a:xfrm>
            <a:prstGeom prst="star8">
              <a:avLst>
                <a:gd name="adj" fmla="val 38250"/>
              </a:avLst>
            </a:prstGeom>
            <a:solidFill>
              <a:srgbClr val="FFFF00"/>
            </a:solidFill>
            <a:ln w="114300" cmpd="tri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kk-KZ" dirty="0">
                  <a:solidFill>
                    <a:srgbClr val="CC3300"/>
                  </a:solidFill>
                  <a:latin typeface="Comic Sans MS" pitchFamily="66" charset="0"/>
                </a:rPr>
                <a:t>ІІ деңгей</a:t>
              </a:r>
              <a:endParaRPr lang="ru-RU" dirty="0">
                <a:solidFill>
                  <a:srgbClr val="CC3300"/>
                </a:solidFill>
                <a:latin typeface="Comic Sans MS" pitchFamily="66" charset="0"/>
              </a:endParaRPr>
            </a:p>
          </p:txBody>
        </p:sp>
        <p:sp>
          <p:nvSpPr>
            <p:cNvPr id="8" name="AutoShape 19"/>
            <p:cNvSpPr>
              <a:spLocks noChangeArrowheads="1"/>
            </p:cNvSpPr>
            <p:nvPr/>
          </p:nvSpPr>
          <p:spPr bwMode="auto">
            <a:xfrm>
              <a:off x="5705475" y="1555750"/>
              <a:ext cx="2447925" cy="1081088"/>
            </a:xfrm>
            <a:prstGeom prst="star8">
              <a:avLst>
                <a:gd name="adj" fmla="val 38250"/>
              </a:avLst>
            </a:prstGeom>
            <a:solidFill>
              <a:srgbClr val="FFFF00"/>
            </a:solidFill>
            <a:ln w="114300" cmpd="tri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kk-KZ" dirty="0">
                  <a:solidFill>
                    <a:srgbClr val="CC3300"/>
                  </a:solidFill>
                  <a:latin typeface="Comic Sans MS" pitchFamily="66" charset="0"/>
                </a:rPr>
                <a:t>ІІІ деңгей</a:t>
              </a:r>
              <a:endParaRPr lang="ru-RU" dirty="0">
                <a:solidFill>
                  <a:srgbClr val="CC3300"/>
                </a:solidFill>
                <a:latin typeface="Comic Sans MS" pitchFamily="66" charset="0"/>
              </a:endParaRPr>
            </a:p>
          </p:txBody>
        </p:sp>
        <p:sp>
          <p:nvSpPr>
            <p:cNvPr id="9" name="Line 22"/>
            <p:cNvSpPr>
              <a:spLocks noChangeShapeType="1"/>
            </p:cNvSpPr>
            <p:nvPr/>
          </p:nvSpPr>
          <p:spPr bwMode="auto">
            <a:xfrm>
              <a:off x="1724025" y="2709863"/>
              <a:ext cx="0" cy="431800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AutoShape 29"/>
            <p:cNvSpPr>
              <a:spLocks noChangeArrowheads="1"/>
            </p:cNvSpPr>
            <p:nvPr/>
          </p:nvSpPr>
          <p:spPr bwMode="auto">
            <a:xfrm>
              <a:off x="2858111" y="3141663"/>
              <a:ext cx="2621649" cy="2735262"/>
            </a:xfrm>
            <a:prstGeom prst="verticalScroll">
              <a:avLst>
                <a:gd name="adj" fmla="val 12500"/>
              </a:avLst>
            </a:prstGeom>
            <a:gradFill rotWithShape="1">
              <a:gsLst>
                <a:gs pos="0">
                  <a:srgbClr val="FFFF00"/>
                </a:gs>
                <a:gs pos="50000">
                  <a:srgbClr val="FFFFFF"/>
                </a:gs>
                <a:gs pos="100000">
                  <a:srgbClr val="FFFF00"/>
                </a:gs>
              </a:gsLst>
              <a:lin ang="5400000" scaled="1"/>
            </a:gradFill>
            <a:ln w="50800">
              <a:solidFill>
                <a:srgbClr val="FF9900"/>
              </a:solidFill>
              <a:round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 algn="ctr"/>
              <a:r>
                <a:rPr lang="kk-KZ" sz="1600" dirty="0">
                  <a:solidFill>
                    <a:srgbClr val="A50021"/>
                  </a:solidFill>
                </a:rPr>
                <a:t>Логикалық</a:t>
              </a:r>
            </a:p>
            <a:p>
              <a:pPr algn="ctr"/>
              <a:r>
                <a:rPr lang="kk-KZ" sz="1600" dirty="0">
                  <a:solidFill>
                    <a:srgbClr val="A50021"/>
                  </a:solidFill>
                </a:rPr>
                <a:t>ойлау деңгейі-</a:t>
              </a:r>
            </a:p>
            <a:p>
              <a:pPr algn="ctr"/>
              <a:r>
                <a:rPr lang="kk-KZ" sz="1600" dirty="0" smtClean="0">
                  <a:solidFill>
                    <a:srgbClr val="0000FF"/>
                  </a:solidFill>
                </a:rPr>
                <a:t>тәрбиешіден</a:t>
              </a:r>
              <a:endParaRPr lang="kk-KZ" sz="1600" dirty="0">
                <a:solidFill>
                  <a:srgbClr val="0000FF"/>
                </a:solidFill>
              </a:endParaRPr>
            </a:p>
            <a:p>
              <a:pPr algn="ctr"/>
              <a:r>
                <a:rPr lang="kk-KZ" sz="1600" dirty="0">
                  <a:solidFill>
                    <a:srgbClr val="0000FF"/>
                  </a:solidFill>
                </a:rPr>
                <a:t>алған ақпаратты</a:t>
              </a:r>
            </a:p>
            <a:p>
              <a:pPr algn="ctr"/>
              <a:r>
                <a:rPr lang="kk-KZ" sz="1600" dirty="0">
                  <a:solidFill>
                    <a:srgbClr val="0000FF"/>
                  </a:solidFill>
                </a:rPr>
                <a:t>толық </a:t>
              </a:r>
              <a:r>
                <a:rPr lang="kk-KZ" sz="1600" dirty="0" smtClean="0">
                  <a:solidFill>
                    <a:srgbClr val="0000FF"/>
                  </a:solidFill>
                </a:rPr>
                <a:t>меңгерген,</a:t>
              </a:r>
              <a:endParaRPr lang="kk-KZ" sz="1600" dirty="0">
                <a:solidFill>
                  <a:srgbClr val="0000FF"/>
                </a:solidFill>
              </a:endParaRPr>
            </a:p>
            <a:p>
              <a:pPr algn="ctr"/>
              <a:r>
                <a:rPr lang="kk-KZ" sz="1600" dirty="0" smtClean="0">
                  <a:solidFill>
                    <a:srgbClr val="0000FF"/>
                  </a:solidFill>
                </a:rPr>
                <a:t>тапсыр-</a:t>
              </a:r>
              <a:endParaRPr lang="kk-KZ" sz="1600" dirty="0">
                <a:solidFill>
                  <a:srgbClr val="0000FF"/>
                </a:solidFill>
              </a:endParaRPr>
            </a:p>
            <a:p>
              <a:pPr algn="ctr"/>
              <a:r>
                <a:rPr lang="kk-KZ" sz="1600" dirty="0">
                  <a:solidFill>
                    <a:srgbClr val="0000FF"/>
                  </a:solidFill>
                </a:rPr>
                <a:t>маны өз бетімен</a:t>
              </a:r>
            </a:p>
            <a:p>
              <a:pPr algn="ctr"/>
              <a:r>
                <a:rPr lang="kk-KZ" sz="1600" dirty="0">
                  <a:solidFill>
                    <a:srgbClr val="0000FF"/>
                  </a:solidFill>
                </a:rPr>
                <a:t> орындай алады.</a:t>
              </a:r>
              <a:endParaRPr lang="ru-RU" dirty="0">
                <a:latin typeface="Comic Sans MS" pitchFamily="66" charset="0"/>
              </a:endParaRPr>
            </a:p>
          </p:txBody>
        </p:sp>
        <p:sp>
          <p:nvSpPr>
            <p:cNvPr id="11" name="Line 30"/>
            <p:cNvSpPr>
              <a:spLocks noChangeShapeType="1"/>
            </p:cNvSpPr>
            <p:nvPr/>
          </p:nvSpPr>
          <p:spPr bwMode="auto">
            <a:xfrm>
              <a:off x="4140200" y="2709863"/>
              <a:ext cx="0" cy="431800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AutoShape 31"/>
            <p:cNvSpPr>
              <a:spLocks noChangeArrowheads="1"/>
            </p:cNvSpPr>
            <p:nvPr/>
          </p:nvSpPr>
          <p:spPr bwMode="auto">
            <a:xfrm>
              <a:off x="5217596" y="3141663"/>
              <a:ext cx="3099317" cy="2735262"/>
            </a:xfrm>
            <a:prstGeom prst="verticalScroll">
              <a:avLst>
                <a:gd name="adj" fmla="val 12500"/>
              </a:avLst>
            </a:prstGeom>
            <a:gradFill rotWithShape="1">
              <a:gsLst>
                <a:gs pos="0">
                  <a:srgbClr val="FFFF00"/>
                </a:gs>
                <a:gs pos="50000">
                  <a:srgbClr val="FFFFFF"/>
                </a:gs>
                <a:gs pos="100000">
                  <a:srgbClr val="FFFF00"/>
                </a:gs>
              </a:gsLst>
              <a:lin ang="5400000" scaled="1"/>
            </a:gradFill>
            <a:ln w="50800">
              <a:solidFill>
                <a:srgbClr val="FF9900"/>
              </a:solidFill>
              <a:round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 algn="ctr"/>
              <a:r>
                <a:rPr lang="kk-KZ" sz="1600" dirty="0">
                  <a:solidFill>
                    <a:srgbClr val="A50021"/>
                  </a:solidFill>
                </a:rPr>
                <a:t>Шығармашылық-</a:t>
              </a:r>
            </a:p>
            <a:p>
              <a:pPr algn="ctr"/>
              <a:r>
                <a:rPr lang="kk-KZ" sz="1600" dirty="0">
                  <a:solidFill>
                    <a:srgbClr val="A50021"/>
                  </a:solidFill>
                </a:rPr>
                <a:t>пен ойлау деңгейі-</a:t>
              </a:r>
            </a:p>
            <a:p>
              <a:pPr algn="ctr"/>
              <a:r>
                <a:rPr lang="kk-KZ" sz="1600" dirty="0" smtClean="0">
                  <a:solidFill>
                    <a:srgbClr val="0000FF"/>
                  </a:solidFill>
                </a:rPr>
                <a:t>Тәрбиешінің </a:t>
              </a:r>
            </a:p>
            <a:p>
              <a:pPr algn="ctr"/>
              <a:r>
                <a:rPr lang="kk-KZ" sz="1600" dirty="0" smtClean="0">
                  <a:solidFill>
                    <a:srgbClr val="0000FF"/>
                  </a:solidFill>
                </a:rPr>
                <a:t>айтқанымен  </a:t>
              </a:r>
            </a:p>
            <a:p>
              <a:pPr algn="ctr"/>
              <a:r>
                <a:rPr lang="kk-KZ" sz="1600" dirty="0" smtClean="0">
                  <a:solidFill>
                    <a:srgbClr val="0000FF"/>
                  </a:solidFill>
                </a:rPr>
                <a:t>шектеліп қана қой-</a:t>
              </a:r>
              <a:endParaRPr lang="kk-KZ" sz="1600" dirty="0">
                <a:solidFill>
                  <a:srgbClr val="0000FF"/>
                </a:solidFill>
              </a:endParaRPr>
            </a:p>
            <a:p>
              <a:pPr algn="ctr"/>
              <a:r>
                <a:rPr lang="kk-KZ" sz="1600" dirty="0">
                  <a:solidFill>
                    <a:srgbClr val="0000FF"/>
                  </a:solidFill>
                </a:rPr>
                <a:t>май, қосымша ма-</a:t>
              </a:r>
            </a:p>
            <a:p>
              <a:pPr algn="ctr"/>
              <a:r>
                <a:rPr lang="kk-KZ" sz="1600" dirty="0">
                  <a:solidFill>
                    <a:srgbClr val="0000FF"/>
                  </a:solidFill>
                </a:rPr>
                <a:t>териалды өзі пайда-</a:t>
              </a:r>
            </a:p>
            <a:p>
              <a:pPr algn="ctr"/>
              <a:r>
                <a:rPr lang="kk-KZ" sz="1600" dirty="0">
                  <a:solidFill>
                    <a:srgbClr val="0000FF"/>
                  </a:solidFill>
                </a:rPr>
                <a:t>лана біліп, тапсыр-</a:t>
              </a:r>
            </a:p>
            <a:p>
              <a:pPr algn="ctr"/>
              <a:r>
                <a:rPr lang="kk-KZ" sz="1600" dirty="0">
                  <a:solidFill>
                    <a:srgbClr val="0000FF"/>
                  </a:solidFill>
                </a:rPr>
                <a:t>маларды да өз</a:t>
              </a:r>
            </a:p>
            <a:p>
              <a:pPr algn="ctr"/>
              <a:r>
                <a:rPr lang="kk-KZ" sz="1600" dirty="0">
                  <a:solidFill>
                    <a:srgbClr val="0000FF"/>
                  </a:solidFill>
                </a:rPr>
                <a:t> бетімен орындайды.</a:t>
              </a:r>
              <a:endParaRPr lang="ru-RU" dirty="0">
                <a:latin typeface="Comic Sans MS" pitchFamily="66" charset="0"/>
              </a:endParaRPr>
            </a:p>
          </p:txBody>
        </p:sp>
        <p:sp>
          <p:nvSpPr>
            <p:cNvPr id="13" name="Line 32"/>
            <p:cNvSpPr>
              <a:spLocks noChangeShapeType="1"/>
            </p:cNvSpPr>
            <p:nvPr/>
          </p:nvSpPr>
          <p:spPr bwMode="auto">
            <a:xfrm>
              <a:off x="6929438" y="2709863"/>
              <a:ext cx="0" cy="431800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15" name="Picture 7" descr="01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61" y="8337376"/>
            <a:ext cx="4030401" cy="169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C:\Users\User\Desktop\1292332922_2010-12-14_1214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752" y="8001624"/>
            <a:ext cx="1484784" cy="15598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Users\User\Desktop\ПОРТФЕЛИО СОНЯ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84" y="-85168"/>
            <a:ext cx="6858000" cy="999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сохраненные данные 3"/>
          <p:cNvSpPr/>
          <p:nvPr/>
        </p:nvSpPr>
        <p:spPr>
          <a:xfrm>
            <a:off x="162384" y="272480"/>
            <a:ext cx="6398965" cy="1768196"/>
          </a:xfrm>
          <a:prstGeom prst="flowChartOnlineStorag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Келешекте көздеген мақсатым: </a:t>
            </a:r>
            <a:endParaRPr lang="ru-RU" sz="3600" dirty="0">
              <a:solidFill>
                <a:srgbClr val="FFFF00"/>
              </a:solidFill>
            </a:endParaRPr>
          </a:p>
        </p:txBody>
      </p:sp>
      <p:grpSp>
        <p:nvGrpSpPr>
          <p:cNvPr id="2" name="Группа 4"/>
          <p:cNvGrpSpPr/>
          <p:nvPr/>
        </p:nvGrpSpPr>
        <p:grpSpPr>
          <a:xfrm>
            <a:off x="701315" y="2240635"/>
            <a:ext cx="5400601" cy="5520677"/>
            <a:chOff x="605028" y="2797825"/>
            <a:chExt cx="7050396" cy="1358260"/>
          </a:xfrm>
          <a:blipFill>
            <a:blip r:embed="rId3"/>
            <a:tile tx="0" ty="0" sx="100000" sy="100000" flip="none" algn="tl"/>
          </a:blipFill>
          <a:scene3d>
            <a:camera prst="orthographicFront"/>
            <a:lightRig rig="flat" dir="t"/>
          </a:scene3d>
        </p:grpSpPr>
        <p:sp>
          <p:nvSpPr>
            <p:cNvPr id="7" name="Скругленный прямоугольник 4"/>
            <p:cNvSpPr/>
            <p:nvPr/>
          </p:nvSpPr>
          <p:spPr>
            <a:xfrm>
              <a:off x="1267045" y="2880508"/>
              <a:ext cx="6377125" cy="114778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000" b="1" kern="12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Скругленный прямоугольник 5"/>
            <p:cNvSpPr/>
            <p:nvPr/>
          </p:nvSpPr>
          <p:spPr>
            <a:xfrm>
              <a:off x="605028" y="2797825"/>
              <a:ext cx="7050396" cy="1358260"/>
            </a:xfrm>
            <a:prstGeom prst="roundRect">
              <a:avLst>
                <a:gd name="adj" fmla="val 10000"/>
              </a:avLst>
            </a:prstGeom>
            <a:blipFill>
              <a:blip r:embed="rId4"/>
              <a:tile tx="0" ty="0" sx="100000" sy="100000" flip="none" algn="tl"/>
            </a:blip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pPr marL="285750" indent="-285750">
                <a:buFont typeface="Wingdings" pitchFamily="2" charset="2"/>
                <a:buChar char="Ø"/>
              </a:pPr>
              <a:r>
                <a:rPr lang="kk-KZ" sz="2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Білім беру кезінде болған кемшіліктерді ескере отырып, мемлекетіміздің болашағы болған бүлдіршіндерді тәрбиелеудегі қиындықтарды алдын алу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kk-KZ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kk-KZ" sz="2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Көптен балабқашада жұмыс істеп келе жатқан  әріптестермен тәжірибе алмасу;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kk-KZ" sz="2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Үнемі ізденіс үстінде болу;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kk-KZ" sz="2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Жаңа заман талабына сай жаңашыл ұрпақ тәрбиелеу</a:t>
              </a:r>
              <a:r>
                <a:rPr lang="kk-KZ" sz="2400" dirty="0" smtClean="0">
                  <a:solidFill>
                    <a:srgbClr val="002060"/>
                  </a:solidFill>
                </a:rPr>
                <a:t>;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kk-KZ" sz="2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Көздеген мақсатқа жете білу</a:t>
              </a:r>
              <a:endParaRPr lang="en-US" dirty="0" smtClean="0"/>
            </a:p>
            <a:p>
              <a:pPr marL="285750" indent="-285750">
                <a:buFont typeface="Wingdings" pitchFamily="2" charset="2"/>
                <a:buChar char="Ø"/>
              </a:pPr>
              <a:endParaRPr lang="en-US" dirty="0" smtClean="0"/>
            </a:p>
            <a:p>
              <a:pPr marL="285750" indent="-285750">
                <a:buFont typeface="Wingdings" pitchFamily="2" charset="2"/>
                <a:buChar char="Ø"/>
              </a:pPr>
              <a:endParaRPr lang="ru-RU" dirty="0"/>
            </a:p>
          </p:txBody>
        </p:sp>
      </p:grpSp>
      <p:pic>
        <p:nvPicPr>
          <p:cNvPr id="9" name="Picture 7" descr="01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85861" y="8193360"/>
            <a:ext cx="4030401" cy="169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:\Users\User\Desktop\1292332922_2010-12-14_1214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752" y="7905328"/>
            <a:ext cx="1484784" cy="15598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99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C:\Users\User\Desktop\ПОРТФЕЛИО СОНЯ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84" y="-85168"/>
            <a:ext cx="6858000" cy="999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4" t="47144" r="18118" b="18734"/>
          <a:stretch/>
        </p:blipFill>
        <p:spPr>
          <a:xfrm rot="16200000">
            <a:off x="1663105" y="1216445"/>
            <a:ext cx="3477022" cy="56215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9" t="32504" r="12253" b="5150"/>
          <a:stretch/>
        </p:blipFill>
        <p:spPr>
          <a:xfrm rot="16200000">
            <a:off x="1462284" y="5587791"/>
            <a:ext cx="3619505" cy="436614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40849" y="272480"/>
            <a:ext cx="497629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kk-KZ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Менің </a:t>
            </a:r>
          </a:p>
          <a:p>
            <a:pPr algn="ctr"/>
            <a:r>
              <a:rPr lang="kk-KZ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жетістіктерім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592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863"/>
            <a:ext cx="6858000" cy="9991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25" name="Рисунок 14" descr="цветы19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584" y="4162844"/>
            <a:ext cx="3488664" cy="3847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6" name="WordArt 6"/>
          <p:cNvSpPr>
            <a:spLocks noChangeArrowheads="1" noChangeShapeType="1" noTextEdit="1"/>
          </p:cNvSpPr>
          <p:nvPr/>
        </p:nvSpPr>
        <p:spPr bwMode="auto">
          <a:xfrm>
            <a:off x="1120207" y="1768635"/>
            <a:ext cx="4617586" cy="237046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i="1" kern="10" dirty="0" err="1" smtClean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cs typeface="Arial"/>
              </a:rPr>
              <a:t>Назарларыңызға</a:t>
            </a:r>
            <a:endParaRPr lang="ru-RU" sz="3600" i="1" kern="10" dirty="0" smtClean="0">
              <a:ln w="9525">
                <a:solidFill>
                  <a:srgbClr val="FFFFFF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i="1" kern="10" dirty="0" smtClean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cs typeface="Arial"/>
              </a:rPr>
              <a:t>  </a:t>
            </a:r>
            <a:r>
              <a:rPr lang="ru-RU" sz="3600" i="1" kern="10" dirty="0" err="1" smtClean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cs typeface="Arial"/>
              </a:rPr>
              <a:t>рахмет</a:t>
            </a:r>
            <a:r>
              <a:rPr lang="ru-RU" sz="3600" i="1" kern="10" dirty="0" smtClean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cs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328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мои документ\НАЛИЯпорт\мпар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94391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1238224"/>
            <a:ext cx="7326575" cy="12382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endParaRPr kumimoji="0" lang="ru-RU" sz="4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1500174" y="3792133"/>
            <a:ext cx="3571900" cy="15478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1800" b="1" i="1" kern="10" spc="0" dirty="0" err="1" smtClean="0">
                <a:ln w="19050">
                  <a:solidFill>
                    <a:srgbClr val="0070C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5921" dir="2700000" algn="ctr" rotWithShape="0">
                    <a:srgbClr val="990000"/>
                  </a:outerShdw>
                  <a:reflection blurRad="6350" stA="55000" endA="50" endPos="85000" dir="5400000" sy="-100000" algn="bl" rotWithShape="0"/>
                </a:effectLst>
                <a:latin typeface="Arial"/>
                <a:cs typeface="Arial"/>
              </a:rPr>
              <a:t>«Педагогикалық</a:t>
            </a:r>
            <a:r>
              <a:rPr lang="ru-RU" sz="1800" b="1" i="1" kern="10" spc="0" dirty="0" smtClean="0">
                <a:ln w="19050">
                  <a:solidFill>
                    <a:srgbClr val="0070C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5921" dir="2700000" algn="ctr" rotWithShape="0">
                    <a:srgbClr val="990000"/>
                  </a:outerShdw>
                  <a:reflection blurRad="6350" stA="55000" endA="50" endPos="85000" dir="5400000" sy="-100000" algn="bl" rotWithShape="0"/>
                </a:effectLst>
                <a:latin typeface="Arial"/>
                <a:cs typeface="Arial"/>
              </a:rPr>
              <a:t> </a:t>
            </a:r>
          </a:p>
          <a:p>
            <a:pPr algn="ctr" rtl="0"/>
            <a:r>
              <a:rPr lang="ru-RU" sz="1800" b="1" i="1" kern="10" spc="0" dirty="0" err="1" smtClean="0">
                <a:ln w="19050">
                  <a:solidFill>
                    <a:srgbClr val="0070C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5921" dir="2700000" algn="ctr" rotWithShape="0">
                    <a:srgbClr val="990000"/>
                  </a:outerShdw>
                  <a:reflection blurRad="6350" stA="55000" endA="50" endPos="85000" dir="5400000" sy="-100000" algn="bl" rotWithShape="0"/>
                </a:effectLst>
                <a:latin typeface="Arial"/>
                <a:cs typeface="Arial"/>
              </a:rPr>
              <a:t>технологиялар</a:t>
            </a:r>
            <a:r>
              <a:rPr lang="ru-RU" sz="1800" b="1" i="1" kern="10" spc="0" dirty="0" smtClean="0">
                <a:ln w="19050">
                  <a:solidFill>
                    <a:srgbClr val="0070C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5921" dir="2700000" algn="ctr" rotWithShape="0">
                    <a:srgbClr val="990000"/>
                  </a:outerShdw>
                  <a:reflection blurRad="6350" stA="55000" endA="50" endPos="85000" dir="5400000" sy="-100000" algn="bl" rotWithShape="0"/>
                </a:effectLst>
                <a:latin typeface="Arial"/>
                <a:cs typeface="Arial"/>
              </a:rPr>
              <a:t>"</a:t>
            </a:r>
            <a:endParaRPr lang="ru-RU" sz="1800" b="1" i="1" kern="10" spc="0" dirty="0">
              <a:ln w="19050">
                <a:solidFill>
                  <a:srgbClr val="0070C0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dist="35921" dir="2700000" algn="ctr" rotWithShape="0">
                  <a:srgbClr val="990000"/>
                </a:outerShdw>
                <a:reflection blurRad="6350" stA="55000" endA="50" endPos="85000" dir="5400000" sy="-100000" algn="bl" rotWithShape="0"/>
              </a:effectLst>
              <a:latin typeface="Arial"/>
              <a:cs typeface="Arial"/>
            </a:endParaRPr>
          </a:p>
        </p:txBody>
      </p:sp>
      <p:pic>
        <p:nvPicPr>
          <p:cNvPr id="8" name="Picture 7" descr="01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61" y="8158169"/>
            <a:ext cx="4030401" cy="169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User\Desktop\1292332922_2010-12-14_1214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752" y="7761312"/>
            <a:ext cx="1484784" cy="15598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5" descr="C:\Users\User\Desktop\ПОРТФЕЛИО СОНЯ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84" y="-15552"/>
            <a:ext cx="6858000" cy="992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абличка 2"/>
          <p:cNvSpPr/>
          <p:nvPr/>
        </p:nvSpPr>
        <p:spPr>
          <a:xfrm>
            <a:off x="1214753" y="272480"/>
            <a:ext cx="4594593" cy="1465810"/>
          </a:xfrm>
          <a:prstGeom prst="plaque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Өткізілген сабақтардан  фото көріністер</a:t>
            </a:r>
            <a:endParaRPr lang="ru-RU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с двумя вырезанными противолежащими углами 32"/>
          <p:cNvSpPr/>
          <p:nvPr/>
        </p:nvSpPr>
        <p:spPr>
          <a:xfrm>
            <a:off x="954851" y="6609184"/>
            <a:ext cx="2163538" cy="967506"/>
          </a:xfrm>
          <a:prstGeom prst="snip2Diag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Тіл дамыту сабағынан </a:t>
            </a:r>
          </a:p>
          <a:p>
            <a:pPr algn="ctr"/>
            <a:r>
              <a:rPr lang="kk-KZ" sz="1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көрініс</a:t>
            </a:r>
            <a:endParaRPr lang="ru-RU" sz="1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1419105" y="4024306"/>
            <a:ext cx="1881956" cy="799498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Дене тәрбиесінен сайыс сабақ</a:t>
            </a:r>
            <a:endParaRPr lang="ru-RU" sz="1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3988267" y="3850164"/>
            <a:ext cx="1827552" cy="928694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Тіл дамытудан  Ертегілер кейіпкерлері</a:t>
            </a:r>
            <a:endParaRPr lang="ru-RU" sz="1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с двумя вырезанными противолежащими углами 36"/>
          <p:cNvSpPr/>
          <p:nvPr/>
        </p:nvSpPr>
        <p:spPr>
          <a:xfrm>
            <a:off x="3955525" y="6609184"/>
            <a:ext cx="2014672" cy="967507"/>
          </a:xfrm>
          <a:prstGeom prst="snip2Diag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Ермексазбен жұмыс</a:t>
            </a:r>
            <a:endParaRPr lang="ru-RU" sz="2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7" descr="01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61" y="8158169"/>
            <a:ext cx="4030401" cy="169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3" descr="C:\Users\User\Desktop\1292332922_2010-12-14_1214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752" y="7761312"/>
            <a:ext cx="1484784" cy="15598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Erbolat\Desktop\20150316_1023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0736" y="2383882"/>
            <a:ext cx="2571768" cy="1428760"/>
          </a:xfrm>
          <a:prstGeom prst="rect">
            <a:avLst/>
          </a:prstGeom>
          <a:noFill/>
        </p:spPr>
      </p:pic>
      <p:pic>
        <p:nvPicPr>
          <p:cNvPr id="1027" name="Picture 3" descr="C:\Users\Erbolat\Desktop\20150409_1048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23328" y="2144688"/>
            <a:ext cx="2357430" cy="1428760"/>
          </a:xfrm>
          <a:prstGeom prst="rect">
            <a:avLst/>
          </a:prstGeom>
          <a:noFill/>
        </p:spPr>
      </p:pic>
      <p:pic>
        <p:nvPicPr>
          <p:cNvPr id="1028" name="Picture 4" descr="C:\Users\Erbolat\Desktop\20150409_10292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0731" y="4945224"/>
            <a:ext cx="2500330" cy="1571636"/>
          </a:xfrm>
          <a:prstGeom prst="rect">
            <a:avLst/>
          </a:prstGeom>
          <a:noFill/>
        </p:spPr>
      </p:pic>
      <p:pic>
        <p:nvPicPr>
          <p:cNvPr id="1029" name="Picture 5" descr="C:\Users\Erbolat\Desktop\IMG-20150404-WA001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24563" y="4945224"/>
            <a:ext cx="2500330" cy="15716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67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2" y="-22058"/>
            <a:ext cx="6858001" cy="9906000"/>
          </a:xfrm>
          <a:prstGeom prst="rect">
            <a:avLst/>
          </a:prstGeom>
        </p:spPr>
      </p:pic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213682" y="2035088"/>
            <a:ext cx="6480720" cy="5835827"/>
          </a:xfrm>
        </p:spPr>
        <p:txBody>
          <a:bodyPr/>
          <a:lstStyle/>
          <a:p>
            <a:pPr algn="l"/>
            <a:r>
              <a:rPr lang="kk-KZ" sz="1600" b="1" i="1" dirty="0" smtClean="0"/>
              <a:t>Тәрбиеші туралы жалпы мәлімет</a:t>
            </a:r>
          </a:p>
          <a:p>
            <a:pPr algn="l"/>
            <a:r>
              <a:rPr lang="kk-KZ" sz="1600" b="1" i="1" dirty="0" smtClean="0"/>
              <a:t>1.Түйіндеме                                                                           </a:t>
            </a:r>
          </a:p>
          <a:p>
            <a:pPr algn="l"/>
            <a:r>
              <a:rPr lang="kk-KZ" sz="1600" b="1" i="1" dirty="0" smtClean="0"/>
              <a:t>   2.Жеке құжаттардың көшірмесі                                    </a:t>
            </a:r>
          </a:p>
          <a:p>
            <a:pPr algn="l"/>
            <a:r>
              <a:rPr lang="kk-KZ" sz="1600" b="1" i="1" dirty="0" smtClean="0"/>
              <a:t>  3.Соңғы 5 жылдың ішінде біліктілігін көтеру туралы 4.Марапаттаулар       </a:t>
            </a:r>
          </a:p>
          <a:p>
            <a:pPr algn="l"/>
            <a:r>
              <a:rPr lang="kk-KZ" sz="1600" b="1" i="1" dirty="0" smtClean="0"/>
              <a:t>                                                    </a:t>
            </a:r>
          </a:p>
          <a:p>
            <a:pPr algn="l"/>
            <a:r>
              <a:rPr lang="en-US" sz="1600" b="1" i="1" dirty="0" smtClean="0"/>
              <a:t>II</a:t>
            </a:r>
            <a:r>
              <a:rPr lang="kk-KZ" sz="1600" b="1" i="1" dirty="0" smtClean="0"/>
              <a:t>.Тәрбиеші қызметтің </a:t>
            </a:r>
          </a:p>
          <a:p>
            <a:pPr algn="l"/>
            <a:r>
              <a:rPr lang="kk-KZ" sz="1600" b="1" i="1" dirty="0" smtClean="0"/>
              <a:t>1. Өткізілген  сабақтардан сурет көрмесі                                                                                               2.Атқарылған іс –шаралар </a:t>
            </a:r>
          </a:p>
          <a:p>
            <a:pPr algn="l"/>
            <a:endParaRPr lang="kk-KZ" sz="1600" b="1" i="1" dirty="0" smtClean="0"/>
          </a:p>
          <a:p>
            <a:pPr algn="l"/>
            <a:r>
              <a:rPr lang="en-US" sz="1600" b="1" i="1" dirty="0" smtClean="0"/>
              <a:t>III</a:t>
            </a:r>
            <a:r>
              <a:rPr lang="kk-KZ" sz="1600" b="1" i="1" dirty="0" smtClean="0"/>
              <a:t>Тәрбиешінің ғылыми-әдістемелік қызметі.         </a:t>
            </a:r>
          </a:p>
          <a:p>
            <a:pPr algn="l"/>
            <a:r>
              <a:rPr lang="kk-KZ" sz="1600" b="1" i="1" dirty="0" smtClean="0"/>
              <a:t>нұсқаулар,көмекші құралдар.</a:t>
            </a:r>
            <a:r>
              <a:rPr lang="en-US" sz="1600" b="1" i="1" dirty="0" smtClean="0"/>
              <a:t> </a:t>
            </a:r>
            <a:endParaRPr lang="kk-KZ" sz="1600" b="1" i="1" dirty="0" smtClean="0"/>
          </a:p>
          <a:p>
            <a:pPr algn="l"/>
            <a:endParaRPr lang="kk-KZ" sz="1600" b="1" i="1" dirty="0"/>
          </a:p>
          <a:p>
            <a:pPr algn="l"/>
            <a:endParaRPr lang="ru-RU" sz="1600" b="1" i="1" dirty="0"/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2464484" y="818541"/>
            <a:ext cx="1979116" cy="740532"/>
          </a:xfrm>
        </p:spPr>
        <p:txBody>
          <a:bodyPr/>
          <a:lstStyle/>
          <a:p>
            <a:r>
              <a:rPr lang="kk-KZ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МАЗМҰНЫ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93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12" name="WordArt 16"/>
          <p:cNvSpPr>
            <a:spLocks noChangeArrowheads="1" noChangeShapeType="1" noTextEdit="1"/>
          </p:cNvSpPr>
          <p:nvPr/>
        </p:nvSpPr>
        <p:spPr bwMode="auto">
          <a:xfrm>
            <a:off x="1117007" y="6201893"/>
            <a:ext cx="4537140" cy="93685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12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kern="10" dirty="0" smtClean="0">
              <a:ln w="9525">
                <a:solidFill>
                  <a:srgbClr val="CC66FF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0964" y="4894690"/>
            <a:ext cx="6204199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kk-KZ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Туған жылы: 23.06.1986</a:t>
            </a:r>
          </a:p>
          <a:p>
            <a:r>
              <a:rPr lang="kk-KZ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Тіл меңгеруі: қазақша ,орысша</a:t>
            </a:r>
          </a:p>
          <a:p>
            <a:pPr algn="ctr"/>
            <a:r>
              <a:rPr lang="kk-KZ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Қосымша ақпарат: дербес </a:t>
            </a:r>
            <a:r>
              <a:rPr lang="kk-KZ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компьютер,интерактивті </a:t>
            </a:r>
            <a:r>
              <a:rPr lang="kk-KZ" sz="1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тақта</a:t>
            </a:r>
          </a:p>
          <a:p>
            <a:pPr algn="ctr"/>
            <a:endParaRPr lang="ru-RU" sz="1400" b="1" dirty="0">
              <a:ln w="1905"/>
              <a:solidFill>
                <a:srgbClr val="00CC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3156" y="5828859"/>
            <a:ext cx="3672608" cy="169277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kk-KZ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Білімі: Орта мамандандырылған</a:t>
            </a:r>
          </a:p>
          <a:p>
            <a:r>
              <a:rPr lang="kk-KZ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Жалпы өтілі: 8-жыл</a:t>
            </a:r>
          </a:p>
          <a:p>
            <a:pPr algn="ctr"/>
            <a:r>
              <a:rPr lang="kk-KZ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Педагогикалық өтілі: 8-жыл</a:t>
            </a:r>
          </a:p>
          <a:p>
            <a:r>
              <a:rPr lang="kk-KZ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Аталған бала бақшада:3 ай</a:t>
            </a:r>
          </a:p>
          <a:p>
            <a:r>
              <a:rPr lang="kk-KZ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Бітірген  оқу орыны:</a:t>
            </a:r>
          </a:p>
          <a:p>
            <a:pPr algn="ctr"/>
            <a:endParaRPr lang="ru-RU"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85630" y="6955641"/>
            <a:ext cx="1847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kk-KZ" sz="1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69311" y="7310387"/>
            <a:ext cx="48077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kk-KZ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Астана ГПК 2006 жыл</a:t>
            </a:r>
          </a:p>
          <a:p>
            <a:pPr algn="ctr"/>
            <a:r>
              <a:rPr lang="kk-KZ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Мамандығы: Қазақ тілі мен әебиеті пәні мұғалімі</a:t>
            </a:r>
            <a:endParaRPr lang="kk-KZ" sz="14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64758" y="8073347"/>
            <a:ext cx="4306307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kk-KZ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Санаты: 2</a:t>
            </a:r>
          </a:p>
          <a:p>
            <a:r>
              <a:rPr lang="kk-KZ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Біліктілігін арттыру курсы : 2010 жыл.</a:t>
            </a:r>
          </a:p>
          <a:p>
            <a:pPr algn="ctr"/>
            <a:r>
              <a:rPr lang="kk-KZ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Қызметі: Балабақша  тәрбиешісі</a:t>
            </a:r>
            <a:endParaRPr lang="kk-KZ" sz="14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Erbolat\Desktop\IMG-20150310-WA0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2726" y="976582"/>
            <a:ext cx="3724466" cy="38335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333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71" name="WordArt 15"/>
          <p:cNvSpPr>
            <a:spLocks noChangeArrowheads="1" noChangeShapeType="1" noTextEdit="1"/>
          </p:cNvSpPr>
          <p:nvPr/>
        </p:nvSpPr>
        <p:spPr bwMode="auto">
          <a:xfrm>
            <a:off x="1698746" y="4719150"/>
            <a:ext cx="4467420" cy="5679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i="1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/>
              </a:rPr>
              <a:t>Менің жанұям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1470406"/>
            <a:ext cx="2214545" cy="317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 descr="C:\Users\Erbolat\Desktop\Инаббат фото\Фото01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54" y="1470406"/>
            <a:ext cx="2214578" cy="3173038"/>
          </a:xfrm>
          <a:prstGeom prst="rect">
            <a:avLst/>
          </a:prstGeom>
          <a:noFill/>
        </p:spPr>
      </p:pic>
      <p:pic>
        <p:nvPicPr>
          <p:cNvPr id="9" name="Picture 2" descr="C:\Users\Erbolat\Desktop\Инаббат фото\Фото00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95" y="1470398"/>
            <a:ext cx="2500305" cy="3173039"/>
          </a:xfrm>
          <a:prstGeom prst="rect">
            <a:avLst/>
          </a:prstGeom>
          <a:noFill/>
        </p:spPr>
      </p:pic>
      <p:pic>
        <p:nvPicPr>
          <p:cNvPr id="10" name="Picture 2" descr="C:\Users\Erbolat\Desktop\Документы\Documents\Фото\Фото02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572129"/>
            <a:ext cx="2357430" cy="2631300"/>
          </a:xfrm>
          <a:prstGeom prst="rect">
            <a:avLst/>
          </a:prstGeom>
          <a:noFill/>
        </p:spPr>
      </p:pic>
      <p:pic>
        <p:nvPicPr>
          <p:cNvPr id="11" name="Picture 2" descr="C:\Users\Erbolat\Desktop\фонн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57431" y="5572129"/>
            <a:ext cx="2000264" cy="2631300"/>
          </a:xfrm>
          <a:prstGeom prst="rect">
            <a:avLst/>
          </a:prstGeom>
          <a:noFill/>
        </p:spPr>
      </p:pic>
      <p:pic>
        <p:nvPicPr>
          <p:cNvPr id="14" name="Picture 3" descr="C:\Users\Erbolat\Desktop\Документы\Documents\Фото\Фото171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57694" y="5494738"/>
            <a:ext cx="2500306" cy="27086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595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C:\Users\User\Desktop\ПОРТФЕЛИО СОНЯ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84" y="-15552"/>
            <a:ext cx="6858000" cy="992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75629840"/>
              </p:ext>
            </p:extLst>
          </p:nvPr>
        </p:nvGraphicFramePr>
        <p:xfrm>
          <a:off x="404664" y="1424608"/>
          <a:ext cx="6120680" cy="6402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WordArt 32"/>
          <p:cNvSpPr>
            <a:spLocks noChangeArrowheads="1" noChangeShapeType="1" noTextEdit="1"/>
          </p:cNvSpPr>
          <p:nvPr/>
        </p:nvSpPr>
        <p:spPr bwMode="auto">
          <a:xfrm>
            <a:off x="1880408" y="558198"/>
            <a:ext cx="3876462" cy="696521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solidFill>
              <a:srgbClr val="FFFF00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4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Оқыту әдістемес</a:t>
            </a:r>
            <a:r>
              <a:rPr lang="ru-RU" sz="44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і</a:t>
            </a:r>
            <a:endParaRPr lang="ru-RU" sz="44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7" name="Picture 7" descr="012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85861" y="8337376"/>
            <a:ext cx="4030401" cy="169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User\Desktop\1292332922_2010-12-14_12141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752" y="8001624"/>
            <a:ext cx="1484784" cy="15598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 descr="C:\Users\User\Desktop\ПОРТФЕЛИО СОНЯ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84" y="-15552"/>
            <a:ext cx="6858000" cy="992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Группа 24"/>
          <p:cNvGrpSpPr/>
          <p:nvPr/>
        </p:nvGrpSpPr>
        <p:grpSpPr>
          <a:xfrm>
            <a:off x="233359" y="509060"/>
            <a:ext cx="6481789" cy="7771761"/>
            <a:chOff x="233359" y="469901"/>
            <a:chExt cx="8337940" cy="6453187"/>
          </a:xfrm>
        </p:grpSpPr>
        <p:sp>
          <p:nvSpPr>
            <p:cNvPr id="2" name="AutoShape 45"/>
            <p:cNvSpPr>
              <a:spLocks noChangeArrowheads="1"/>
            </p:cNvSpPr>
            <p:nvPr/>
          </p:nvSpPr>
          <p:spPr bwMode="auto">
            <a:xfrm>
              <a:off x="233359" y="1974851"/>
              <a:ext cx="2232025" cy="1370012"/>
            </a:xfrm>
            <a:prstGeom prst="flowChartConnector">
              <a:avLst/>
            </a:prstGeom>
            <a:gradFill rotWithShape="1">
              <a:gsLst>
                <a:gs pos="0">
                  <a:srgbClr val="00FFFF"/>
                </a:gs>
                <a:gs pos="50000">
                  <a:schemeClr val="bg1"/>
                </a:gs>
                <a:gs pos="100000">
                  <a:srgbClr val="00FFFF"/>
                </a:gs>
              </a:gsLst>
              <a:lin ang="5400000" scaled="1"/>
            </a:gradFill>
            <a:ln w="127000" cmpd="tri">
              <a:solidFill>
                <a:schemeClr val="accent1"/>
              </a:solidFill>
              <a:round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" name="AutoShape 46"/>
            <p:cNvSpPr>
              <a:spLocks noChangeArrowheads="1"/>
            </p:cNvSpPr>
            <p:nvPr/>
          </p:nvSpPr>
          <p:spPr bwMode="auto">
            <a:xfrm>
              <a:off x="928684" y="469901"/>
              <a:ext cx="1803400" cy="1370012"/>
            </a:xfrm>
            <a:prstGeom prst="flowChartConnector">
              <a:avLst/>
            </a:prstGeom>
            <a:gradFill rotWithShape="1">
              <a:gsLst>
                <a:gs pos="0">
                  <a:srgbClr val="00FFFF"/>
                </a:gs>
                <a:gs pos="50000">
                  <a:schemeClr val="bg1"/>
                </a:gs>
                <a:gs pos="100000">
                  <a:srgbClr val="00FFFF"/>
                </a:gs>
              </a:gsLst>
              <a:lin ang="5400000" scaled="1"/>
            </a:gradFill>
            <a:ln w="127000" cmpd="tri">
              <a:solidFill>
                <a:schemeClr val="accent1"/>
              </a:solidFill>
              <a:round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4" name="AutoShape 47"/>
            <p:cNvSpPr>
              <a:spLocks noChangeArrowheads="1"/>
            </p:cNvSpPr>
            <p:nvPr/>
          </p:nvSpPr>
          <p:spPr bwMode="auto">
            <a:xfrm>
              <a:off x="5737222" y="469901"/>
              <a:ext cx="1839912" cy="1370012"/>
            </a:xfrm>
            <a:prstGeom prst="flowChartConnector">
              <a:avLst/>
            </a:prstGeom>
            <a:gradFill rotWithShape="1">
              <a:gsLst>
                <a:gs pos="0">
                  <a:srgbClr val="00FFFF"/>
                </a:gs>
                <a:gs pos="50000">
                  <a:schemeClr val="bg1"/>
                </a:gs>
                <a:gs pos="100000">
                  <a:srgbClr val="00FFFF"/>
                </a:gs>
              </a:gsLst>
              <a:lin ang="5400000" scaled="1"/>
            </a:gradFill>
            <a:ln w="127000" cmpd="tri">
              <a:solidFill>
                <a:schemeClr val="accent1"/>
              </a:solidFill>
              <a:round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Comic Sans MS" pitchFamily="66" charset="0"/>
              </a:endParaRPr>
            </a:p>
          </p:txBody>
        </p:sp>
        <p:sp>
          <p:nvSpPr>
            <p:cNvPr id="5" name="AutoShape 48"/>
            <p:cNvSpPr>
              <a:spLocks noChangeArrowheads="1"/>
            </p:cNvSpPr>
            <p:nvPr/>
          </p:nvSpPr>
          <p:spPr bwMode="auto">
            <a:xfrm>
              <a:off x="6365813" y="1975005"/>
              <a:ext cx="1929801" cy="1285216"/>
            </a:xfrm>
            <a:prstGeom prst="flowChartConnector">
              <a:avLst/>
            </a:prstGeom>
            <a:gradFill rotWithShape="1">
              <a:gsLst>
                <a:gs pos="0">
                  <a:srgbClr val="00FFFF"/>
                </a:gs>
                <a:gs pos="50000">
                  <a:schemeClr val="bg1"/>
                </a:gs>
                <a:gs pos="100000">
                  <a:srgbClr val="00FFFF"/>
                </a:gs>
              </a:gsLst>
              <a:lin ang="5400000" scaled="1"/>
            </a:gradFill>
            <a:ln w="127000" cmpd="tri">
              <a:solidFill>
                <a:schemeClr val="accent1"/>
              </a:solidFill>
              <a:round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6" name="AutoShape 49"/>
            <p:cNvSpPr>
              <a:spLocks noChangeArrowheads="1"/>
            </p:cNvSpPr>
            <p:nvPr/>
          </p:nvSpPr>
          <p:spPr bwMode="auto">
            <a:xfrm>
              <a:off x="233359" y="3956051"/>
              <a:ext cx="2232025" cy="1370012"/>
            </a:xfrm>
            <a:prstGeom prst="flowChartConnector">
              <a:avLst/>
            </a:prstGeom>
            <a:gradFill rotWithShape="1">
              <a:gsLst>
                <a:gs pos="0">
                  <a:srgbClr val="00FF00"/>
                </a:gs>
                <a:gs pos="50000">
                  <a:schemeClr val="bg1"/>
                </a:gs>
                <a:gs pos="100000">
                  <a:srgbClr val="00FF00"/>
                </a:gs>
              </a:gsLst>
              <a:lin ang="5400000" scaled="1"/>
            </a:gradFill>
            <a:ln w="127000" cmpd="tri">
              <a:solidFill>
                <a:schemeClr val="accent1"/>
              </a:solidFill>
              <a:round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7" name="AutoShape 51"/>
            <p:cNvSpPr>
              <a:spLocks noChangeArrowheads="1"/>
            </p:cNvSpPr>
            <p:nvPr/>
          </p:nvSpPr>
          <p:spPr bwMode="auto">
            <a:xfrm>
              <a:off x="6327772" y="3921126"/>
              <a:ext cx="2243527" cy="1370012"/>
            </a:xfrm>
            <a:prstGeom prst="flowChartConnector">
              <a:avLst/>
            </a:prstGeom>
            <a:gradFill rotWithShape="1">
              <a:gsLst>
                <a:gs pos="0">
                  <a:srgbClr val="00FF00"/>
                </a:gs>
                <a:gs pos="50000">
                  <a:schemeClr val="bg1"/>
                </a:gs>
                <a:gs pos="100000">
                  <a:srgbClr val="00FF00"/>
                </a:gs>
              </a:gsLst>
              <a:lin ang="5400000" scaled="1"/>
            </a:gradFill>
            <a:ln w="127000" cmpd="tri">
              <a:solidFill>
                <a:schemeClr val="accent1"/>
              </a:solidFill>
              <a:round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8" name="WordArt 59"/>
            <p:cNvSpPr>
              <a:spLocks noChangeArrowheads="1" noChangeShapeType="1" noTextEdit="1"/>
            </p:cNvSpPr>
            <p:nvPr/>
          </p:nvSpPr>
          <p:spPr bwMode="auto">
            <a:xfrm>
              <a:off x="377822" y="2292351"/>
              <a:ext cx="1800225" cy="6540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ru-RU" sz="3600" kern="10" dirty="0" err="1">
                  <a:ln w="9525">
                    <a:solidFill>
                      <a:srgbClr val="800000"/>
                    </a:solidFill>
                    <a:round/>
                    <a:headEnd/>
                    <a:tailEnd/>
                  </a:ln>
                  <a:solidFill>
                    <a:srgbClr val="993366"/>
                  </a:solidFill>
                  <a:latin typeface="Times New Roman"/>
                  <a:cs typeface="Times New Roman"/>
                </a:rPr>
                <a:t>Жаңа </a:t>
              </a:r>
              <a:r>
                <a:rPr lang="ru-RU" sz="3600" kern="10" dirty="0">
                  <a:ln w="9525">
                    <a:solidFill>
                      <a:srgbClr val="800000"/>
                    </a:solidFill>
                    <a:round/>
                    <a:headEnd/>
                    <a:tailEnd/>
                  </a:ln>
                  <a:solidFill>
                    <a:srgbClr val="993366"/>
                  </a:solidFill>
                  <a:latin typeface="Times New Roman"/>
                  <a:cs typeface="Times New Roman"/>
                </a:rPr>
                <a:t>технология</a:t>
              </a:r>
            </a:p>
            <a:p>
              <a:r>
                <a:rPr lang="ru-RU" sz="3600" kern="10" dirty="0" err="1" smtClean="0">
                  <a:ln w="9525">
                    <a:solidFill>
                      <a:srgbClr val="800000"/>
                    </a:solidFill>
                    <a:round/>
                    <a:headEnd/>
                    <a:tailEnd/>
                  </a:ln>
                  <a:solidFill>
                    <a:srgbClr val="993366"/>
                  </a:solidFill>
                  <a:latin typeface="Times New Roman"/>
                  <a:cs typeface="Times New Roman"/>
                </a:rPr>
                <a:t>элементтерін</a:t>
              </a:r>
              <a:r>
                <a:rPr lang="ru-RU" sz="3600" kern="10" dirty="0" smtClean="0">
                  <a:ln w="9525">
                    <a:solidFill>
                      <a:srgbClr val="800000"/>
                    </a:solidFill>
                    <a:round/>
                    <a:headEnd/>
                    <a:tailEnd/>
                  </a:ln>
                  <a:solidFill>
                    <a:srgbClr val="993366"/>
                  </a:solidFill>
                  <a:latin typeface="Times New Roman"/>
                  <a:cs typeface="Times New Roman"/>
                </a:rPr>
                <a:t> </a:t>
              </a:r>
            </a:p>
            <a:p>
              <a:pPr algn="ctr"/>
              <a:r>
                <a:rPr lang="ru-RU" sz="3600" kern="10" dirty="0" smtClean="0">
                  <a:ln w="9525">
                    <a:solidFill>
                      <a:srgbClr val="800000"/>
                    </a:solidFill>
                    <a:round/>
                    <a:headEnd/>
                    <a:tailEnd/>
                  </a:ln>
                  <a:solidFill>
                    <a:srgbClr val="993366"/>
                  </a:solidFill>
                  <a:latin typeface="Times New Roman"/>
                  <a:cs typeface="Times New Roman"/>
                </a:rPr>
                <a:t>    </a:t>
              </a:r>
              <a:r>
                <a:rPr lang="ru-RU" sz="3600" kern="10" dirty="0" err="1" smtClean="0">
                  <a:ln w="9525">
                    <a:solidFill>
                      <a:srgbClr val="800000"/>
                    </a:solidFill>
                    <a:round/>
                    <a:headEnd/>
                    <a:tailEnd/>
                  </a:ln>
                  <a:solidFill>
                    <a:srgbClr val="993366"/>
                  </a:solidFill>
                  <a:latin typeface="Times New Roman"/>
                  <a:cs typeface="Times New Roman"/>
                </a:rPr>
                <a:t>қолдану</a:t>
              </a:r>
              <a:endParaRPr lang="ru-RU" sz="3600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993366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9" name="AutoShape 10"/>
            <p:cNvSpPr>
              <a:spLocks noChangeArrowheads="1"/>
            </p:cNvSpPr>
            <p:nvPr/>
          </p:nvSpPr>
          <p:spPr bwMode="auto">
            <a:xfrm>
              <a:off x="4049709" y="2752726"/>
              <a:ext cx="719138" cy="193675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00FF">
                <a:alpha val="21176"/>
              </a:srgbClr>
            </a:solidFill>
            <a:ln w="57150" cmpd="thickThin">
              <a:solidFill>
                <a:srgbClr val="FF0000"/>
              </a:solidFill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" name="AutoShape 16"/>
            <p:cNvSpPr>
              <a:spLocks noChangeArrowheads="1"/>
            </p:cNvSpPr>
            <p:nvPr/>
          </p:nvSpPr>
          <p:spPr bwMode="auto">
            <a:xfrm>
              <a:off x="2178047" y="2984501"/>
              <a:ext cx="4464050" cy="1296987"/>
            </a:xfrm>
            <a:prstGeom prst="star8">
              <a:avLst>
                <a:gd name="adj" fmla="val 38250"/>
              </a:avLst>
            </a:prstGeom>
            <a:gradFill rotWithShape="1">
              <a:gsLst>
                <a:gs pos="0">
                  <a:srgbClr val="FFFF00"/>
                </a:gs>
                <a:gs pos="50000">
                  <a:srgbClr val="FFFFFF"/>
                </a:gs>
                <a:gs pos="100000">
                  <a:srgbClr val="FFFF00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11" name="WordArt 17"/>
            <p:cNvSpPr>
              <a:spLocks noChangeArrowheads="1" noChangeShapeType="1" noTextEdit="1"/>
            </p:cNvSpPr>
            <p:nvPr/>
          </p:nvSpPr>
          <p:spPr bwMode="auto">
            <a:xfrm>
              <a:off x="2865434" y="3397251"/>
              <a:ext cx="2911475" cy="52387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ru-RU" sz="3600" kern="10">
                  <a:ln w="9525">
                    <a:solidFill>
                      <a:srgbClr val="993366"/>
                    </a:solidFill>
                    <a:round/>
                    <a:headEnd/>
                    <a:tailEnd/>
                  </a:ln>
                  <a:solidFill>
                    <a:srgbClr val="660066"/>
                  </a:solidFill>
                  <a:latin typeface="Times New Roman"/>
                  <a:cs typeface="Times New Roman"/>
                </a:rPr>
                <a:t>Сабақ түрлері</a:t>
              </a:r>
            </a:p>
          </p:txBody>
        </p:sp>
        <p:sp>
          <p:nvSpPr>
            <p:cNvPr id="12" name="AutoShape 19"/>
            <p:cNvSpPr>
              <a:spLocks noChangeArrowheads="1"/>
            </p:cNvSpPr>
            <p:nvPr/>
          </p:nvSpPr>
          <p:spPr bwMode="auto">
            <a:xfrm>
              <a:off x="3000372" y="4714876"/>
              <a:ext cx="2952750" cy="1152525"/>
            </a:xfrm>
            <a:prstGeom prst="flowChartTerminator">
              <a:avLst/>
            </a:prstGeom>
            <a:gradFill rotWithShape="1">
              <a:gsLst>
                <a:gs pos="0">
                  <a:srgbClr val="00FF00"/>
                </a:gs>
                <a:gs pos="50000">
                  <a:srgbClr val="FFFFFF"/>
                </a:gs>
                <a:gs pos="100000">
                  <a:srgbClr val="00FF00"/>
                </a:gs>
              </a:gsLst>
              <a:lin ang="5400000" scaled="1"/>
            </a:gradFill>
            <a:ln w="127000" cmpd="tri">
              <a:solidFill>
                <a:srgbClr val="FFFF00"/>
              </a:solidFill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" name="AutoShape 23"/>
            <p:cNvSpPr>
              <a:spLocks noChangeArrowheads="1"/>
            </p:cNvSpPr>
            <p:nvPr/>
          </p:nvSpPr>
          <p:spPr bwMode="auto">
            <a:xfrm>
              <a:off x="3000372" y="1635126"/>
              <a:ext cx="2736850" cy="865187"/>
            </a:xfrm>
            <a:prstGeom prst="flowChartTerminator">
              <a:avLst/>
            </a:prstGeom>
            <a:gradFill rotWithShape="1">
              <a:gsLst>
                <a:gs pos="0">
                  <a:srgbClr val="00FFFF"/>
                </a:gs>
                <a:gs pos="50000">
                  <a:srgbClr val="FFFFFF"/>
                </a:gs>
                <a:gs pos="100000">
                  <a:srgbClr val="00FFFF"/>
                </a:gs>
              </a:gsLst>
              <a:lin ang="5400000" scaled="1"/>
            </a:gradFill>
            <a:ln w="127000" cmpd="tri">
              <a:solidFill>
                <a:srgbClr val="FFFF00"/>
              </a:solidFill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" name="WordArt 28"/>
            <p:cNvSpPr>
              <a:spLocks noChangeArrowheads="1" noChangeShapeType="1" noTextEdit="1"/>
            </p:cNvSpPr>
            <p:nvPr/>
          </p:nvSpPr>
          <p:spPr bwMode="auto">
            <a:xfrm>
              <a:off x="3473447" y="1839913"/>
              <a:ext cx="1943100" cy="45243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ru-RU" sz="3600" kern="10">
                  <a:ln w="9525">
                    <a:solidFill>
                      <a:srgbClr val="800000"/>
                    </a:solidFill>
                    <a:round/>
                    <a:headEnd/>
                    <a:tailEnd/>
                  </a:ln>
                  <a:solidFill>
                    <a:srgbClr val="800080"/>
                  </a:solidFill>
                  <a:latin typeface="Times New Roman"/>
                  <a:cs typeface="Times New Roman"/>
                </a:rPr>
                <a:t>Дәстүрлі сабақтар</a:t>
              </a:r>
            </a:p>
          </p:txBody>
        </p:sp>
        <p:sp>
          <p:nvSpPr>
            <p:cNvPr id="15" name="WordArt 32"/>
            <p:cNvSpPr>
              <a:spLocks noChangeArrowheads="1" noChangeShapeType="1" noTextEdit="1"/>
            </p:cNvSpPr>
            <p:nvPr/>
          </p:nvSpPr>
          <p:spPr bwMode="auto">
            <a:xfrm>
              <a:off x="3433759" y="5064126"/>
              <a:ext cx="2303463" cy="52387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ru-RU" sz="3600" kern="10"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Дәстүрлі емес</a:t>
              </a:r>
            </a:p>
            <a:p>
              <a:r>
                <a:rPr lang="ru-RU" sz="3600" kern="10"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сабақтар</a:t>
              </a:r>
            </a:p>
          </p:txBody>
        </p:sp>
        <p:sp>
          <p:nvSpPr>
            <p:cNvPr id="16" name="AutoShape 50"/>
            <p:cNvSpPr>
              <a:spLocks noChangeArrowheads="1"/>
            </p:cNvSpPr>
            <p:nvPr/>
          </p:nvSpPr>
          <p:spPr bwMode="auto">
            <a:xfrm>
              <a:off x="928684" y="5553076"/>
              <a:ext cx="1803400" cy="1370012"/>
            </a:xfrm>
            <a:prstGeom prst="flowChartConnector">
              <a:avLst/>
            </a:prstGeom>
            <a:gradFill rotWithShape="1">
              <a:gsLst>
                <a:gs pos="0">
                  <a:srgbClr val="00FF00"/>
                </a:gs>
                <a:gs pos="50000">
                  <a:schemeClr val="bg1"/>
                </a:gs>
                <a:gs pos="100000">
                  <a:srgbClr val="00FF00"/>
                </a:gs>
              </a:gsLst>
              <a:lin ang="5400000" scaled="1"/>
            </a:gradFill>
            <a:ln w="127000" cmpd="tri">
              <a:solidFill>
                <a:schemeClr val="accent1"/>
              </a:solidFill>
              <a:round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7" name="AutoShape 52"/>
            <p:cNvSpPr>
              <a:spLocks noChangeArrowheads="1"/>
            </p:cNvSpPr>
            <p:nvPr/>
          </p:nvSpPr>
          <p:spPr bwMode="auto">
            <a:xfrm>
              <a:off x="5906336" y="5553076"/>
              <a:ext cx="2296273" cy="1370012"/>
            </a:xfrm>
            <a:prstGeom prst="flowChartConnector">
              <a:avLst/>
            </a:prstGeom>
            <a:gradFill rotWithShape="1">
              <a:gsLst>
                <a:gs pos="0">
                  <a:srgbClr val="00FF00"/>
                </a:gs>
                <a:gs pos="50000">
                  <a:schemeClr val="bg1"/>
                </a:gs>
                <a:gs pos="100000">
                  <a:srgbClr val="00FF00"/>
                </a:gs>
              </a:gsLst>
              <a:lin ang="5400000" scaled="1"/>
            </a:gradFill>
            <a:ln w="127000" cmpd="tri">
              <a:solidFill>
                <a:schemeClr val="accent1"/>
              </a:solidFill>
              <a:round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8" name="WordArt 53"/>
            <p:cNvSpPr>
              <a:spLocks noChangeArrowheads="1" noChangeShapeType="1" noTextEdit="1"/>
            </p:cNvSpPr>
            <p:nvPr/>
          </p:nvSpPr>
          <p:spPr bwMode="auto">
            <a:xfrm>
              <a:off x="6182023" y="5867401"/>
              <a:ext cx="1828500" cy="86518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ru-RU" sz="3600" kern="10" dirty="0" err="1"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Ойын</a:t>
              </a:r>
              <a:r>
                <a:rPr lang="ru-RU" sz="3600" kern="10" dirty="0"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 </a:t>
              </a:r>
            </a:p>
            <a:p>
              <a:r>
                <a:rPr lang="ru-RU" sz="3600" kern="10" dirty="0" err="1"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әлемент</a:t>
              </a:r>
              <a:endParaRPr lang="ru-RU" sz="3600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endParaRPr>
            </a:p>
            <a:p>
              <a:r>
                <a:rPr lang="ru-RU" sz="3600" kern="10" dirty="0" err="1"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терін</a:t>
              </a:r>
              <a:endParaRPr lang="ru-RU" sz="3600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endParaRPr>
            </a:p>
            <a:p>
              <a:r>
                <a:rPr lang="ru-RU" sz="3600" kern="10" dirty="0" err="1"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қол-</a:t>
              </a:r>
              <a:endParaRPr lang="ru-RU" sz="3600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endParaRPr>
            </a:p>
            <a:p>
              <a:r>
                <a:rPr lang="ru-RU" sz="3600" kern="10" dirty="0" err="1"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дану</a:t>
              </a:r>
              <a:endParaRPr lang="ru-RU" sz="3600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9" name="WordArt 54"/>
            <p:cNvSpPr>
              <a:spLocks noChangeArrowheads="1" noChangeShapeType="1" noTextEdit="1"/>
            </p:cNvSpPr>
            <p:nvPr/>
          </p:nvSpPr>
          <p:spPr bwMode="auto">
            <a:xfrm>
              <a:off x="6810372" y="4092576"/>
              <a:ext cx="1619250" cy="9366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ru-RU" sz="3600" kern="10"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Халықтық</a:t>
              </a:r>
            </a:p>
            <a:p>
              <a:r>
                <a:rPr lang="ru-RU" sz="3600" kern="10"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педагогика </a:t>
              </a:r>
            </a:p>
            <a:p>
              <a:r>
                <a:rPr lang="ru-RU" sz="3600" kern="10"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элементтерін </a:t>
              </a:r>
            </a:p>
            <a:p>
              <a:r>
                <a:rPr lang="ru-RU" sz="3600" kern="10"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қолдану</a:t>
              </a:r>
            </a:p>
          </p:txBody>
        </p:sp>
        <p:sp>
          <p:nvSpPr>
            <p:cNvPr id="20" name="WordArt 55"/>
            <p:cNvSpPr>
              <a:spLocks noChangeArrowheads="1" noChangeShapeType="1" noTextEdit="1"/>
            </p:cNvSpPr>
            <p:nvPr/>
          </p:nvSpPr>
          <p:spPr bwMode="auto">
            <a:xfrm>
              <a:off x="1312859" y="5867401"/>
              <a:ext cx="1152525" cy="57626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ru-RU" sz="3600" kern="10">
                  <a:ln w="9525">
                    <a:solidFill>
                      <a:srgbClr val="003366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Жарыс</a:t>
              </a:r>
            </a:p>
            <a:p>
              <a:r>
                <a:rPr lang="ru-RU" sz="3600" kern="10">
                  <a:ln w="9525">
                    <a:solidFill>
                      <a:srgbClr val="003366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сабағы</a:t>
              </a:r>
            </a:p>
          </p:txBody>
        </p:sp>
        <p:sp>
          <p:nvSpPr>
            <p:cNvPr id="21" name="WordArt 58"/>
            <p:cNvSpPr>
              <a:spLocks noChangeArrowheads="1" noChangeShapeType="1" noTextEdit="1"/>
            </p:cNvSpPr>
            <p:nvPr/>
          </p:nvSpPr>
          <p:spPr bwMode="auto">
            <a:xfrm>
              <a:off x="663572" y="4389438"/>
              <a:ext cx="1296987" cy="50323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ru-RU" sz="3600" kern="10"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Саяхат</a:t>
              </a:r>
            </a:p>
            <a:p>
              <a:r>
                <a:rPr lang="ru-RU" sz="3600" kern="10"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сабағы</a:t>
              </a:r>
            </a:p>
          </p:txBody>
        </p:sp>
        <p:sp>
          <p:nvSpPr>
            <p:cNvPr id="22" name="WordArt 60"/>
            <p:cNvSpPr>
              <a:spLocks noChangeArrowheads="1" noChangeShapeType="1" noTextEdit="1"/>
            </p:cNvSpPr>
            <p:nvPr/>
          </p:nvSpPr>
          <p:spPr bwMode="auto">
            <a:xfrm>
              <a:off x="6810372" y="2441576"/>
              <a:ext cx="1392237" cy="5048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ru-RU" sz="3600" kern="10">
                  <a:ln w="9525">
                    <a:solidFill>
                      <a:srgbClr val="800000"/>
                    </a:solidFill>
                    <a:round/>
                    <a:headEnd/>
                    <a:tailEnd/>
                  </a:ln>
                  <a:solidFill>
                    <a:srgbClr val="993366"/>
                  </a:solidFill>
                  <a:latin typeface="Times New Roman"/>
                  <a:cs typeface="Times New Roman"/>
                </a:rPr>
                <a:t>Бақылау </a:t>
              </a:r>
            </a:p>
            <a:p>
              <a:r>
                <a:rPr lang="ru-RU" sz="3600" kern="10">
                  <a:ln w="9525">
                    <a:solidFill>
                      <a:srgbClr val="800000"/>
                    </a:solidFill>
                    <a:round/>
                    <a:headEnd/>
                    <a:tailEnd/>
                  </a:ln>
                  <a:solidFill>
                    <a:srgbClr val="993366"/>
                  </a:solidFill>
                  <a:latin typeface="Times New Roman"/>
                  <a:cs typeface="Times New Roman"/>
                </a:rPr>
                <a:t>сабағы</a:t>
              </a:r>
            </a:p>
          </p:txBody>
        </p:sp>
        <p:sp>
          <p:nvSpPr>
            <p:cNvPr id="23" name="WordArt 61"/>
            <p:cNvSpPr>
              <a:spLocks noChangeArrowheads="1" noChangeShapeType="1" noTextEdit="1"/>
            </p:cNvSpPr>
            <p:nvPr/>
          </p:nvSpPr>
          <p:spPr bwMode="auto">
            <a:xfrm>
              <a:off x="5829297" y="823913"/>
              <a:ext cx="1624012" cy="57626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kk-KZ" sz="3600" kern="10" dirty="0">
                  <a:ln w="9525">
                    <a:solidFill>
                      <a:srgbClr val="800000"/>
                    </a:solidFill>
                    <a:round/>
                    <a:headEnd/>
                    <a:tailEnd/>
                  </a:ln>
                  <a:solidFill>
                    <a:srgbClr val="993366"/>
                  </a:solidFill>
                  <a:latin typeface="Times New Roman"/>
                  <a:cs typeface="Times New Roman"/>
                </a:rPr>
                <a:t>Е</a:t>
              </a:r>
              <a:r>
                <a:rPr lang="kk-KZ" sz="3600" kern="10" dirty="0" smtClean="0">
                  <a:ln w="9525">
                    <a:solidFill>
                      <a:srgbClr val="800000"/>
                    </a:solidFill>
                    <a:round/>
                    <a:headEnd/>
                    <a:tailEnd/>
                  </a:ln>
                  <a:solidFill>
                    <a:srgbClr val="993366"/>
                  </a:solidFill>
                  <a:latin typeface="Times New Roman"/>
                  <a:cs typeface="Times New Roman"/>
                </a:rPr>
                <a:t>ртеңгілік</a:t>
              </a:r>
              <a:endParaRPr lang="ru-RU" sz="3600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993366"/>
                </a:solidFill>
                <a:latin typeface="Times New Roman"/>
                <a:cs typeface="Times New Roman"/>
              </a:endParaRPr>
            </a:p>
            <a:p>
              <a:r>
                <a:rPr lang="ru-RU" sz="3600" kern="10" dirty="0" err="1">
                  <a:ln w="9525">
                    <a:solidFill>
                      <a:srgbClr val="800000"/>
                    </a:solidFill>
                    <a:round/>
                    <a:headEnd/>
                    <a:tailEnd/>
                  </a:ln>
                  <a:solidFill>
                    <a:srgbClr val="993366"/>
                  </a:solidFill>
                  <a:latin typeface="Times New Roman"/>
                  <a:cs typeface="Times New Roman"/>
                </a:rPr>
                <a:t>түріндегі</a:t>
              </a:r>
              <a:r>
                <a:rPr lang="ru-RU" sz="3600" kern="10" dirty="0">
                  <a:ln w="9525">
                    <a:solidFill>
                      <a:srgbClr val="800000"/>
                    </a:solidFill>
                    <a:round/>
                    <a:headEnd/>
                    <a:tailEnd/>
                  </a:ln>
                  <a:solidFill>
                    <a:srgbClr val="993366"/>
                  </a:solidFill>
                  <a:latin typeface="Times New Roman"/>
                  <a:cs typeface="Times New Roman"/>
                </a:rPr>
                <a:t> </a:t>
              </a:r>
            </a:p>
            <a:p>
              <a:r>
                <a:rPr lang="ru-RU" sz="3600" kern="10" dirty="0" err="1">
                  <a:ln w="9525">
                    <a:solidFill>
                      <a:srgbClr val="800000"/>
                    </a:solidFill>
                    <a:round/>
                    <a:headEnd/>
                    <a:tailEnd/>
                  </a:ln>
                  <a:solidFill>
                    <a:srgbClr val="993366"/>
                  </a:solidFill>
                  <a:latin typeface="Times New Roman"/>
                  <a:cs typeface="Times New Roman"/>
                </a:rPr>
                <a:t>сабақтар</a:t>
              </a:r>
              <a:endParaRPr lang="ru-RU" sz="3600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993366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4" name="WordArt 62"/>
            <p:cNvSpPr>
              <a:spLocks noChangeArrowheads="1" noChangeShapeType="1" noTextEdit="1"/>
            </p:cNvSpPr>
            <p:nvPr/>
          </p:nvSpPr>
          <p:spPr bwMode="auto">
            <a:xfrm>
              <a:off x="1312859" y="823913"/>
              <a:ext cx="935038" cy="57626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ru-RU" sz="3600" kern="10" dirty="0" err="1">
                  <a:ln w="9525">
                    <a:solidFill>
                      <a:srgbClr val="800000"/>
                    </a:solidFill>
                    <a:round/>
                    <a:headEnd/>
                    <a:tailEnd/>
                  </a:ln>
                  <a:solidFill>
                    <a:srgbClr val="993366"/>
                  </a:solidFill>
                  <a:latin typeface="Times New Roman"/>
                  <a:cs typeface="Times New Roman"/>
                </a:rPr>
                <a:t>Түсіндіру</a:t>
              </a:r>
              <a:endParaRPr lang="ru-RU" sz="3600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993366"/>
                </a:solidFill>
                <a:latin typeface="Times New Roman"/>
                <a:cs typeface="Times New Roman"/>
              </a:endParaRPr>
            </a:p>
            <a:p>
              <a:r>
                <a:rPr lang="ru-RU" sz="3600" kern="10" dirty="0" err="1">
                  <a:ln w="9525">
                    <a:solidFill>
                      <a:srgbClr val="800000"/>
                    </a:solidFill>
                    <a:round/>
                    <a:headEnd/>
                    <a:tailEnd/>
                  </a:ln>
                  <a:solidFill>
                    <a:srgbClr val="993366"/>
                  </a:solidFill>
                  <a:latin typeface="Times New Roman"/>
                  <a:cs typeface="Times New Roman"/>
                </a:rPr>
                <a:t>сабақтар</a:t>
              </a:r>
              <a:endParaRPr lang="ru-RU" sz="3600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993366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27" name="Picture 7" descr="01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61" y="8337376"/>
            <a:ext cx="4030401" cy="169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" descr="C:\Users\User\Desktop\1292332922_2010-12-14_1214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752" y="8001624"/>
            <a:ext cx="1484784" cy="15598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5" descr="C:\Users\User\Desktop\ПОРТФЕЛИО СОНЯ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84" y="-15552"/>
            <a:ext cx="6858000" cy="992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Группа 19"/>
          <p:cNvGrpSpPr/>
          <p:nvPr/>
        </p:nvGrpSpPr>
        <p:grpSpPr>
          <a:xfrm>
            <a:off x="499022" y="668096"/>
            <a:ext cx="6143623" cy="7021207"/>
            <a:chOff x="428625" y="260350"/>
            <a:chExt cx="8448675" cy="6407150"/>
          </a:xfrm>
        </p:grpSpPr>
        <p:grpSp>
          <p:nvGrpSpPr>
            <p:cNvPr id="21" name="Группа 22"/>
            <p:cNvGrpSpPr/>
            <p:nvPr/>
          </p:nvGrpSpPr>
          <p:grpSpPr>
            <a:xfrm>
              <a:off x="428625" y="260350"/>
              <a:ext cx="8448675" cy="6407150"/>
              <a:chOff x="428625" y="260350"/>
              <a:chExt cx="8448675" cy="6407150"/>
            </a:xfrm>
          </p:grpSpPr>
          <p:sp>
            <p:nvSpPr>
              <p:cNvPr id="24" name="Oval 10"/>
              <p:cNvSpPr>
                <a:spLocks noChangeArrowheads="1"/>
              </p:cNvSpPr>
              <p:nvPr/>
            </p:nvSpPr>
            <p:spPr bwMode="auto">
              <a:xfrm>
                <a:off x="2652713" y="5678488"/>
                <a:ext cx="3933825" cy="989012"/>
              </a:xfrm>
              <a:prstGeom prst="ellipse">
                <a:avLst/>
              </a:prstGeom>
              <a:gradFill rotWithShape="1">
                <a:gsLst>
                  <a:gs pos="0">
                    <a:srgbClr val="00FFFF"/>
                  </a:gs>
                  <a:gs pos="50000">
                    <a:srgbClr val="CCECFF"/>
                  </a:gs>
                  <a:gs pos="100000">
                    <a:srgbClr val="00FFFF"/>
                  </a:gs>
                </a:gsLst>
                <a:lin ang="5400000" scaled="1"/>
              </a:gradFill>
              <a:ln w="9525">
                <a:round/>
                <a:headEnd/>
                <a:tailEnd/>
              </a:ln>
              <a:scene3d>
                <a:camera prst="legacyPerspectiveBottom"/>
                <a:lightRig rig="legacyFlat3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00FF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/>
                <a:r>
                  <a:rPr lang="kk-KZ" sz="2400" dirty="0">
                    <a:solidFill>
                      <a:srgbClr val="A50021"/>
                    </a:solidFill>
                  </a:rPr>
                  <a:t>Шығармашылық</a:t>
                </a:r>
              </a:p>
              <a:p>
                <a:pPr algn="ctr"/>
                <a:r>
                  <a:rPr lang="kk-KZ" sz="2400" dirty="0">
                    <a:solidFill>
                      <a:srgbClr val="A50021"/>
                    </a:solidFill>
                  </a:rPr>
                  <a:t> жұмыстар</a:t>
                </a:r>
                <a:endParaRPr lang="ru-RU" sz="2400" dirty="0">
                  <a:solidFill>
                    <a:srgbClr val="A50021"/>
                  </a:solidFill>
                </a:endParaRPr>
              </a:p>
            </p:txBody>
          </p:sp>
          <p:sp>
            <p:nvSpPr>
              <p:cNvPr id="25" name="AutoShape 2"/>
              <p:cNvSpPr>
                <a:spLocks noChangeArrowheads="1"/>
              </p:cNvSpPr>
              <p:nvPr/>
            </p:nvSpPr>
            <p:spPr bwMode="auto">
              <a:xfrm>
                <a:off x="2347913" y="2924175"/>
                <a:ext cx="4319587" cy="1189038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53F506"/>
                  </a:gs>
                  <a:gs pos="50000">
                    <a:srgbClr val="FFFFFF"/>
                  </a:gs>
                  <a:gs pos="100000">
                    <a:srgbClr val="53F506"/>
                  </a:gs>
                </a:gsLst>
                <a:lin ang="5400000" scaled="1"/>
              </a:gradFill>
              <a:ln w="9525">
                <a:round/>
                <a:headEnd/>
                <a:tailEnd/>
              </a:ln>
              <a:scene3d>
                <a:camera prst="legacyPerspectiveTopRight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53F506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ru-RU">
                  <a:latin typeface="Comic Sans MS" pitchFamily="66" charset="0"/>
                </a:endParaRPr>
              </a:p>
            </p:txBody>
          </p:sp>
          <p:sp>
            <p:nvSpPr>
              <p:cNvPr id="26" name="WordArt 3"/>
              <p:cNvSpPr>
                <a:spLocks noChangeArrowheads="1" noChangeShapeType="1" noTextEdit="1"/>
              </p:cNvSpPr>
              <p:nvPr/>
            </p:nvSpPr>
            <p:spPr bwMode="auto">
              <a:xfrm>
                <a:off x="2925763" y="3140075"/>
                <a:ext cx="3263900" cy="755650"/>
              </a:xfrm>
              <a:prstGeom prst="rect">
                <a:avLst/>
              </a:prstGeom>
            </p:spPr>
            <p:txBody>
              <a:bodyPr wrap="none" fromWordArt="1">
                <a:prstTxWarp prst="textTriangleInverted">
                  <a:avLst>
                    <a:gd name="adj" fmla="val 50000"/>
                  </a:avLst>
                </a:prstTxWarp>
              </a:bodyPr>
              <a:lstStyle/>
              <a:p>
                <a:r>
                  <a:rPr lang="ru-RU" sz="3600" kern="10" dirty="0" err="1" smtClean="0">
                    <a:ln w="12700">
                      <a:solidFill>
                        <a:srgbClr val="800080"/>
                      </a:solidFill>
                      <a:round/>
                      <a:headEnd/>
                      <a:tailEnd/>
                    </a:ln>
                    <a:gradFill rotWithShape="1">
                      <a:gsLst>
                        <a:gs pos="0">
                          <a:srgbClr val="0000FF"/>
                        </a:gs>
                        <a:gs pos="100000">
                          <a:srgbClr val="9400ED"/>
                        </a:gs>
                      </a:gsLst>
                      <a:lin ang="0" scaled="1"/>
                    </a:gradFill>
                    <a:effectLst>
                      <a:outerShdw dist="35921" dir="2700000" sy="50000" kx="2115830" algn="bl" rotWithShape="0">
                        <a:srgbClr val="C0C0C0">
                          <a:alpha val="79999"/>
                        </a:srgbClr>
                      </a:outerShdw>
                    </a:effectLst>
                    <a:latin typeface="Times New Roman"/>
                    <a:cs typeface="Times New Roman"/>
                  </a:rPr>
                  <a:t>Тәрбиешінің</a:t>
                </a:r>
                <a:r>
                  <a:rPr lang="ru-RU" sz="3600" kern="10" dirty="0" smtClean="0">
                    <a:ln w="12700">
                      <a:solidFill>
                        <a:srgbClr val="800080"/>
                      </a:solidFill>
                      <a:round/>
                      <a:headEnd/>
                      <a:tailEnd/>
                    </a:ln>
                    <a:gradFill rotWithShape="1">
                      <a:gsLst>
                        <a:gs pos="0">
                          <a:srgbClr val="0000FF"/>
                        </a:gs>
                        <a:gs pos="100000">
                          <a:srgbClr val="9400ED"/>
                        </a:gs>
                      </a:gsLst>
                      <a:lin ang="0" scaled="1"/>
                    </a:gradFill>
                    <a:effectLst>
                      <a:outerShdw dist="35921" dir="2700000" sy="50000" kx="2115830" algn="bl" rotWithShape="0">
                        <a:srgbClr val="C0C0C0">
                          <a:alpha val="79999"/>
                        </a:srgbClr>
                      </a:outerShdw>
                    </a:effectLst>
                    <a:latin typeface="Times New Roman"/>
                    <a:cs typeface="Times New Roman"/>
                  </a:rPr>
                  <a:t>  </a:t>
                </a:r>
                <a:r>
                  <a:rPr lang="ru-RU" sz="3600" kern="10" dirty="0" err="1" smtClean="0">
                    <a:ln w="12700">
                      <a:solidFill>
                        <a:srgbClr val="800080"/>
                      </a:solidFill>
                      <a:round/>
                      <a:headEnd/>
                      <a:tailEnd/>
                    </a:ln>
                    <a:gradFill rotWithShape="1">
                      <a:gsLst>
                        <a:gs pos="0">
                          <a:srgbClr val="0000FF"/>
                        </a:gs>
                        <a:gs pos="100000">
                          <a:srgbClr val="9400ED"/>
                        </a:gs>
                      </a:gsLst>
                      <a:lin ang="0" scaled="1"/>
                    </a:gradFill>
                    <a:effectLst>
                      <a:outerShdw dist="35921" dir="2700000" sy="50000" kx="2115830" algn="bl" rotWithShape="0">
                        <a:srgbClr val="C0C0C0">
                          <a:alpha val="79999"/>
                        </a:srgbClr>
                      </a:outerShdw>
                    </a:effectLst>
                    <a:latin typeface="Times New Roman"/>
                    <a:cs typeface="Times New Roman"/>
                  </a:rPr>
                  <a:t>әдіс-тәсілдері</a:t>
                </a:r>
                <a:endParaRPr lang="ru-RU" sz="3600" kern="10" dirty="0">
                  <a:ln w="12700">
                    <a:solidFill>
                      <a:srgbClr val="80008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0000FF"/>
                      </a:gs>
                      <a:gs pos="100000">
                        <a:srgbClr val="9400ED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27" name="Oval 4"/>
              <p:cNvSpPr>
                <a:spLocks noChangeArrowheads="1"/>
              </p:cNvSpPr>
              <p:nvPr/>
            </p:nvSpPr>
            <p:spPr bwMode="auto">
              <a:xfrm>
                <a:off x="525463" y="1270000"/>
                <a:ext cx="3587750" cy="793750"/>
              </a:xfrm>
              <a:prstGeom prst="ellipse">
                <a:avLst/>
              </a:prstGeom>
              <a:gradFill rotWithShape="1">
                <a:gsLst>
                  <a:gs pos="0">
                    <a:srgbClr val="00FFFF"/>
                  </a:gs>
                  <a:gs pos="50000">
                    <a:srgbClr val="CCECFF"/>
                  </a:gs>
                  <a:gs pos="100000">
                    <a:srgbClr val="00FFFF"/>
                  </a:gs>
                </a:gsLst>
                <a:lin ang="5400000" scaled="1"/>
              </a:gradFill>
              <a:ln w="9525">
                <a:round/>
                <a:headEnd/>
                <a:tailEnd/>
              </a:ln>
              <a:scene3d>
                <a:camera prst="legacyPerspectiveBottom"/>
                <a:lightRig rig="legacyFlat3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00FF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ru-RU">
                  <a:latin typeface="Comic Sans MS" pitchFamily="66" charset="0"/>
                </a:endParaRPr>
              </a:p>
            </p:txBody>
          </p:sp>
          <p:sp>
            <p:nvSpPr>
              <p:cNvPr id="28" name="Oval 5"/>
              <p:cNvSpPr>
                <a:spLocks noChangeArrowheads="1"/>
              </p:cNvSpPr>
              <p:nvPr/>
            </p:nvSpPr>
            <p:spPr bwMode="auto">
              <a:xfrm>
                <a:off x="5072063" y="1333491"/>
                <a:ext cx="3714779" cy="809625"/>
              </a:xfrm>
              <a:prstGeom prst="ellipse">
                <a:avLst/>
              </a:prstGeom>
              <a:gradFill rotWithShape="1">
                <a:gsLst>
                  <a:gs pos="0">
                    <a:srgbClr val="00FFFF"/>
                  </a:gs>
                  <a:gs pos="50000">
                    <a:srgbClr val="CCECFF"/>
                  </a:gs>
                  <a:gs pos="100000">
                    <a:srgbClr val="00FFFF"/>
                  </a:gs>
                </a:gsLst>
                <a:lin ang="5400000" scaled="1"/>
              </a:gradFill>
              <a:ln w="9525">
                <a:round/>
                <a:headEnd/>
                <a:tailEnd/>
              </a:ln>
              <a:scene3d>
                <a:camera prst="legacyPerspectiveBottom"/>
                <a:lightRig rig="legacyFlat3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00FF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/>
                <a:r>
                  <a:rPr lang="kk-KZ" sz="2400" dirty="0" smtClean="0">
                    <a:solidFill>
                      <a:srgbClr val="A50021"/>
                    </a:solidFill>
                    <a:latin typeface="Comic Sans MS" pitchFamily="66" charset="0"/>
                  </a:rPr>
                  <a:t>Халық</a:t>
                </a:r>
              </a:p>
              <a:p>
                <a:pPr algn="ctr"/>
                <a:r>
                  <a:rPr lang="kk-KZ" sz="2400" dirty="0" smtClean="0">
                    <a:solidFill>
                      <a:srgbClr val="A50021"/>
                    </a:solidFill>
                    <a:latin typeface="Comic Sans MS" pitchFamily="66" charset="0"/>
                  </a:rPr>
                  <a:t> </a:t>
                </a:r>
                <a:r>
                  <a:rPr lang="kk-KZ" sz="2400" dirty="0">
                    <a:solidFill>
                      <a:srgbClr val="A50021"/>
                    </a:solidFill>
                    <a:latin typeface="Comic Sans MS" pitchFamily="66" charset="0"/>
                  </a:rPr>
                  <a:t>педагогикасы</a:t>
                </a:r>
                <a:endParaRPr lang="ru-RU" sz="2400" dirty="0">
                  <a:solidFill>
                    <a:srgbClr val="A5002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9" name="Oval 6"/>
              <p:cNvSpPr>
                <a:spLocks noChangeArrowheads="1"/>
              </p:cNvSpPr>
              <p:nvPr/>
            </p:nvSpPr>
            <p:spPr bwMode="auto">
              <a:xfrm rot="16200000">
                <a:off x="-23813" y="2693988"/>
                <a:ext cx="2124075" cy="1219200"/>
              </a:xfrm>
              <a:prstGeom prst="ellipse">
                <a:avLst/>
              </a:prstGeom>
              <a:gradFill rotWithShape="1">
                <a:gsLst>
                  <a:gs pos="0">
                    <a:srgbClr val="00FFFF"/>
                  </a:gs>
                  <a:gs pos="50000">
                    <a:srgbClr val="CCECFF"/>
                  </a:gs>
                  <a:gs pos="100000">
                    <a:srgbClr val="00FFFF"/>
                  </a:gs>
                </a:gsLst>
                <a:lin ang="5400000" scaled="1"/>
              </a:gradFill>
              <a:ln w="9525">
                <a:round/>
                <a:headEnd/>
                <a:tailEnd/>
              </a:ln>
              <a:scene3d>
                <a:camera prst="legacyPerspectiveBottom"/>
                <a:lightRig rig="legacyFlat3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00FF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r>
                  <a:rPr lang="kk-KZ" dirty="0" smtClean="0">
                    <a:solidFill>
                      <a:srgbClr val="A50021"/>
                    </a:solidFill>
                    <a:latin typeface="Comic Sans MS" pitchFamily="66" charset="0"/>
                  </a:rPr>
                  <a:t>Дидактикалық</a:t>
                </a:r>
                <a:endParaRPr lang="kk-KZ" dirty="0">
                  <a:solidFill>
                    <a:srgbClr val="A50021"/>
                  </a:solidFill>
                  <a:latin typeface="Comic Sans MS" pitchFamily="66" charset="0"/>
                </a:endParaRPr>
              </a:p>
              <a:p>
                <a:r>
                  <a:rPr lang="kk-KZ" dirty="0">
                    <a:solidFill>
                      <a:srgbClr val="A50021"/>
                    </a:solidFill>
                    <a:latin typeface="Comic Sans MS" pitchFamily="66" charset="0"/>
                  </a:rPr>
                  <a:t>жұмыстар</a:t>
                </a:r>
                <a:endParaRPr lang="ru-RU" dirty="0">
                  <a:solidFill>
                    <a:srgbClr val="A5002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30" name="Oval 7"/>
              <p:cNvSpPr>
                <a:spLocks noChangeArrowheads="1"/>
              </p:cNvSpPr>
              <p:nvPr/>
            </p:nvSpPr>
            <p:spPr bwMode="auto">
              <a:xfrm>
                <a:off x="5289550" y="4508500"/>
                <a:ext cx="3587750" cy="936625"/>
              </a:xfrm>
              <a:prstGeom prst="ellipse">
                <a:avLst/>
              </a:prstGeom>
              <a:gradFill rotWithShape="1">
                <a:gsLst>
                  <a:gs pos="0">
                    <a:srgbClr val="00FFFF"/>
                  </a:gs>
                  <a:gs pos="50000">
                    <a:srgbClr val="CCECFF"/>
                  </a:gs>
                  <a:gs pos="100000">
                    <a:srgbClr val="00FFFF"/>
                  </a:gs>
                </a:gsLst>
                <a:lin ang="5400000" scaled="1"/>
              </a:gradFill>
              <a:ln w="9525">
                <a:round/>
                <a:headEnd/>
                <a:tailEnd/>
              </a:ln>
              <a:scene3d>
                <a:camera prst="legacyPerspectiveBottom"/>
                <a:lightRig rig="legacyFlat3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00FF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/>
                <a:r>
                  <a:rPr lang="kk-KZ" sz="2400" dirty="0">
                    <a:solidFill>
                      <a:srgbClr val="A50021"/>
                    </a:solidFill>
                  </a:rPr>
                  <a:t>Ата-аналармен </a:t>
                </a:r>
              </a:p>
              <a:p>
                <a:pPr algn="ctr"/>
                <a:r>
                  <a:rPr lang="kk-KZ" sz="2400" dirty="0">
                    <a:solidFill>
                      <a:srgbClr val="A50021"/>
                    </a:solidFill>
                  </a:rPr>
                  <a:t>жұмыс</a:t>
                </a:r>
                <a:endParaRPr lang="ru-RU" sz="2400" dirty="0">
                  <a:solidFill>
                    <a:srgbClr val="A50021"/>
                  </a:solidFill>
                </a:endParaRPr>
              </a:p>
            </p:txBody>
          </p:sp>
          <p:sp>
            <p:nvSpPr>
              <p:cNvPr id="31" name="Oval 8"/>
              <p:cNvSpPr>
                <a:spLocks noChangeArrowheads="1"/>
              </p:cNvSpPr>
              <p:nvPr/>
            </p:nvSpPr>
            <p:spPr bwMode="auto">
              <a:xfrm>
                <a:off x="428625" y="4508500"/>
                <a:ext cx="3587750" cy="936625"/>
              </a:xfrm>
              <a:prstGeom prst="ellipse">
                <a:avLst/>
              </a:prstGeom>
              <a:gradFill rotWithShape="1">
                <a:gsLst>
                  <a:gs pos="0">
                    <a:srgbClr val="00FFFF"/>
                  </a:gs>
                  <a:gs pos="50000">
                    <a:srgbClr val="CCECFF"/>
                  </a:gs>
                  <a:gs pos="100000">
                    <a:srgbClr val="00FFFF"/>
                  </a:gs>
                </a:gsLst>
                <a:lin ang="5400000" scaled="1"/>
              </a:gradFill>
              <a:ln w="9525">
                <a:round/>
                <a:headEnd/>
                <a:tailEnd/>
              </a:ln>
              <a:scene3d>
                <a:camera prst="legacyPerspectiveBottom"/>
                <a:lightRig rig="legacyFlat3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00FF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r>
                  <a:rPr lang="kk-KZ" sz="2400" dirty="0" smtClean="0">
                    <a:solidFill>
                      <a:srgbClr val="A50021"/>
                    </a:solidFill>
                  </a:rPr>
                  <a:t>Сурет салу, </a:t>
                </a:r>
              </a:p>
              <a:p>
                <a:r>
                  <a:rPr lang="kk-KZ" sz="2400" dirty="0">
                    <a:solidFill>
                      <a:srgbClr val="A50021"/>
                    </a:solidFill>
                  </a:rPr>
                  <a:t> </a:t>
                </a:r>
                <a:r>
                  <a:rPr lang="kk-KZ" sz="2400" dirty="0" smtClean="0">
                    <a:solidFill>
                      <a:srgbClr val="A50021"/>
                    </a:solidFill>
                  </a:rPr>
                  <a:t> сызбалар</a:t>
                </a:r>
                <a:endParaRPr lang="ru-RU" sz="2400" dirty="0">
                  <a:solidFill>
                    <a:srgbClr val="A50021"/>
                  </a:solidFill>
                </a:endParaRPr>
              </a:p>
            </p:txBody>
          </p:sp>
          <p:sp>
            <p:nvSpPr>
              <p:cNvPr id="32" name="Oval 9"/>
              <p:cNvSpPr>
                <a:spLocks noChangeArrowheads="1"/>
              </p:cNvSpPr>
              <p:nvPr/>
            </p:nvSpPr>
            <p:spPr bwMode="auto">
              <a:xfrm rot="5400000">
                <a:off x="7245350" y="2733675"/>
                <a:ext cx="2016125" cy="1247775"/>
              </a:xfrm>
              <a:prstGeom prst="ellipse">
                <a:avLst/>
              </a:prstGeom>
              <a:gradFill rotWithShape="1">
                <a:gsLst>
                  <a:gs pos="0">
                    <a:srgbClr val="00FFFF"/>
                  </a:gs>
                  <a:gs pos="50000">
                    <a:srgbClr val="CCECFF"/>
                  </a:gs>
                  <a:gs pos="100000">
                    <a:srgbClr val="00FFFF"/>
                  </a:gs>
                </a:gsLst>
                <a:lin ang="5400000" scaled="1"/>
              </a:gradFill>
              <a:ln w="9525">
                <a:round/>
                <a:headEnd/>
                <a:tailEnd/>
              </a:ln>
              <a:scene3d>
                <a:camera prst="legacyPerspectiveBottom"/>
                <a:lightRig rig="legacyFlat3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00FF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r>
                  <a:rPr lang="kk-KZ">
                    <a:solidFill>
                      <a:srgbClr val="A50021"/>
                    </a:solidFill>
                    <a:latin typeface="Comic Sans MS" pitchFamily="66" charset="0"/>
                  </a:rPr>
                  <a:t>Ойын </a:t>
                </a:r>
              </a:p>
              <a:p>
                <a:r>
                  <a:rPr lang="kk-KZ">
                    <a:solidFill>
                      <a:srgbClr val="A50021"/>
                    </a:solidFill>
                    <a:latin typeface="Comic Sans MS" pitchFamily="66" charset="0"/>
                  </a:rPr>
                  <a:t>элементтері</a:t>
                </a:r>
                <a:endParaRPr lang="ru-RU">
                  <a:solidFill>
                    <a:srgbClr val="A5002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33" name="Oval 11"/>
              <p:cNvSpPr>
                <a:spLocks noChangeArrowheads="1"/>
              </p:cNvSpPr>
              <p:nvPr/>
            </p:nvSpPr>
            <p:spPr bwMode="auto">
              <a:xfrm>
                <a:off x="2635250" y="260350"/>
                <a:ext cx="3935413" cy="938213"/>
              </a:xfrm>
              <a:prstGeom prst="ellipse">
                <a:avLst/>
              </a:prstGeom>
              <a:gradFill rotWithShape="1">
                <a:gsLst>
                  <a:gs pos="0">
                    <a:srgbClr val="00FFFF"/>
                  </a:gs>
                  <a:gs pos="50000">
                    <a:srgbClr val="CCECFF"/>
                  </a:gs>
                  <a:gs pos="100000">
                    <a:srgbClr val="00FFFF"/>
                  </a:gs>
                </a:gsLst>
                <a:lin ang="5400000" scaled="1"/>
              </a:gradFill>
              <a:ln w="9525">
                <a:round/>
                <a:headEnd/>
                <a:tailEnd/>
              </a:ln>
              <a:scene3d>
                <a:camera prst="legacyPerspectiveBottom"/>
                <a:lightRig rig="legacyFlat3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00FF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ru-RU">
                  <a:latin typeface="Comic Sans MS" pitchFamily="66" charset="0"/>
                </a:endParaRPr>
              </a:p>
            </p:txBody>
          </p:sp>
          <p:sp>
            <p:nvSpPr>
              <p:cNvPr id="34" name="Line 12"/>
              <p:cNvSpPr>
                <a:spLocks noChangeShapeType="1"/>
              </p:cNvSpPr>
              <p:nvPr/>
            </p:nvSpPr>
            <p:spPr bwMode="auto">
              <a:xfrm flipH="1">
                <a:off x="4557713" y="1412875"/>
                <a:ext cx="0" cy="1404938"/>
              </a:xfrm>
              <a:prstGeom prst="line">
                <a:avLst/>
              </a:prstGeom>
              <a:noFill/>
              <a:ln w="76200" cmpd="tri">
                <a:solidFill>
                  <a:srgbClr val="FF0000"/>
                </a:solidFill>
                <a:round/>
                <a:headEnd type="triangle" w="med" len="med"/>
                <a:tailEnd/>
              </a:ln>
              <a:effectLst>
                <a:outerShdw dist="107763" dir="189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5" name="Line 13"/>
              <p:cNvSpPr>
                <a:spLocks noChangeShapeType="1"/>
              </p:cNvSpPr>
              <p:nvPr/>
            </p:nvSpPr>
            <p:spPr bwMode="auto">
              <a:xfrm flipH="1">
                <a:off x="4652963" y="4219575"/>
                <a:ext cx="0" cy="1404938"/>
              </a:xfrm>
              <a:prstGeom prst="line">
                <a:avLst/>
              </a:prstGeom>
              <a:noFill/>
              <a:ln w="76200" cmpd="tri">
                <a:solidFill>
                  <a:srgbClr val="FF0000"/>
                </a:solidFill>
                <a:round/>
                <a:headEnd type="oval" w="med" len="med"/>
                <a:tailEnd type="triangle" w="med" len="med"/>
              </a:ln>
              <a:effectLst>
                <a:outerShdw dist="107763" dir="189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6" name="Line 14"/>
              <p:cNvSpPr>
                <a:spLocks noChangeShapeType="1"/>
              </p:cNvSpPr>
              <p:nvPr/>
            </p:nvSpPr>
            <p:spPr bwMode="auto">
              <a:xfrm flipH="1">
                <a:off x="6572250" y="2330450"/>
                <a:ext cx="576263" cy="485775"/>
              </a:xfrm>
              <a:prstGeom prst="line">
                <a:avLst/>
              </a:prstGeom>
              <a:noFill/>
              <a:ln w="76200" cmpd="tri">
                <a:solidFill>
                  <a:srgbClr val="FF0000"/>
                </a:solidFill>
                <a:round/>
                <a:headEnd type="triangle" w="med" len="med"/>
                <a:tailEnd/>
              </a:ln>
              <a:effectLst>
                <a:outerShdw dist="107763" dir="189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7" name="Line 15"/>
              <p:cNvSpPr>
                <a:spLocks noChangeShapeType="1"/>
              </p:cNvSpPr>
              <p:nvPr/>
            </p:nvSpPr>
            <p:spPr bwMode="auto">
              <a:xfrm>
                <a:off x="2252663" y="2330450"/>
                <a:ext cx="382587" cy="539750"/>
              </a:xfrm>
              <a:prstGeom prst="line">
                <a:avLst/>
              </a:prstGeom>
              <a:noFill/>
              <a:ln w="76200" cmpd="tri">
                <a:solidFill>
                  <a:srgbClr val="FF0000"/>
                </a:solidFill>
                <a:round/>
                <a:headEnd type="triangle" w="med" len="med"/>
                <a:tailEnd/>
              </a:ln>
              <a:effectLst>
                <a:outerShdw dist="107763" dir="189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8" name="Line 16"/>
              <p:cNvSpPr>
                <a:spLocks noChangeShapeType="1"/>
              </p:cNvSpPr>
              <p:nvPr/>
            </p:nvSpPr>
            <p:spPr bwMode="auto">
              <a:xfrm flipH="1" flipV="1">
                <a:off x="6765925" y="3302000"/>
                <a:ext cx="863600" cy="0"/>
              </a:xfrm>
              <a:prstGeom prst="line">
                <a:avLst/>
              </a:prstGeom>
              <a:noFill/>
              <a:ln w="76200" cmpd="tri">
                <a:solidFill>
                  <a:srgbClr val="FF0000"/>
                </a:solidFill>
                <a:round/>
                <a:headEnd type="triangle" w="med" len="med"/>
                <a:tailEnd/>
              </a:ln>
              <a:effectLst>
                <a:outerShdw dist="107763" dir="189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39" name="Line 17"/>
              <p:cNvSpPr>
                <a:spLocks noChangeShapeType="1"/>
              </p:cNvSpPr>
              <p:nvPr/>
            </p:nvSpPr>
            <p:spPr bwMode="auto">
              <a:xfrm flipV="1">
                <a:off x="1772444" y="3355975"/>
                <a:ext cx="671511" cy="0"/>
              </a:xfrm>
              <a:prstGeom prst="line">
                <a:avLst/>
              </a:prstGeom>
              <a:noFill/>
              <a:ln w="76200" cmpd="tri">
                <a:solidFill>
                  <a:srgbClr val="FF0000"/>
                </a:solidFill>
                <a:round/>
                <a:headEnd type="triangle" w="med" len="med"/>
                <a:tailEnd/>
              </a:ln>
              <a:effectLst>
                <a:outerShdw dist="107763" dir="189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40" name="Line 19"/>
              <p:cNvSpPr>
                <a:spLocks noChangeShapeType="1"/>
              </p:cNvSpPr>
              <p:nvPr/>
            </p:nvSpPr>
            <p:spPr bwMode="auto">
              <a:xfrm flipH="1" flipV="1">
                <a:off x="6477000" y="4113213"/>
                <a:ext cx="958850" cy="485775"/>
              </a:xfrm>
              <a:prstGeom prst="line">
                <a:avLst/>
              </a:prstGeom>
              <a:noFill/>
              <a:ln w="76200" cmpd="tri">
                <a:solidFill>
                  <a:srgbClr val="FF0000"/>
                </a:solidFill>
                <a:round/>
                <a:headEnd type="triangle" w="med" len="med"/>
                <a:tailEnd/>
              </a:ln>
              <a:effectLst>
                <a:outerShdw dist="107763" dir="189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</p:grpSp>
        <p:sp>
          <p:nvSpPr>
            <p:cNvPr id="22" name="Text Box 20"/>
            <p:cNvSpPr txBox="1">
              <a:spLocks noChangeArrowheads="1"/>
            </p:cNvSpPr>
            <p:nvPr/>
          </p:nvSpPr>
          <p:spPr bwMode="auto">
            <a:xfrm>
              <a:off x="3117850" y="333375"/>
              <a:ext cx="2898775" cy="880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kk-KZ" sz="800" dirty="0">
                <a:solidFill>
                  <a:srgbClr val="A50021"/>
                </a:solidFill>
                <a:latin typeface="Comic Sans MS" pitchFamily="66" charset="0"/>
              </a:endParaRPr>
            </a:p>
            <a:p>
              <a:pPr algn="ctr"/>
              <a:r>
                <a:rPr lang="kk-KZ" sz="2400" dirty="0">
                  <a:solidFill>
                    <a:srgbClr val="A50021"/>
                  </a:solidFill>
                  <a:latin typeface="Comic Sans MS" pitchFamily="66" charset="0"/>
                </a:rPr>
                <a:t>Дамыта оқыту</a:t>
              </a:r>
              <a:endParaRPr lang="ru-RU" sz="2400" dirty="0">
                <a:solidFill>
                  <a:srgbClr val="A50021"/>
                </a:solidFill>
              </a:endParaRPr>
            </a:p>
          </p:txBody>
        </p:sp>
        <p:sp>
          <p:nvSpPr>
            <p:cNvPr id="23" name="Text Box 21"/>
            <p:cNvSpPr txBox="1">
              <a:spLocks noChangeArrowheads="1"/>
            </p:cNvSpPr>
            <p:nvPr/>
          </p:nvSpPr>
          <p:spPr bwMode="auto">
            <a:xfrm>
              <a:off x="928662" y="1357298"/>
              <a:ext cx="2736841" cy="1022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kk-KZ" sz="1400" dirty="0" smtClean="0">
                  <a:solidFill>
                    <a:srgbClr val="A50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Денесін шынықтыра отырып сабырлыққа тәрбиелеу</a:t>
              </a:r>
              <a:endParaRPr lang="kk-KZ" sz="14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ru-RU" sz="2400" dirty="0">
                <a:solidFill>
                  <a:srgbClr val="A50021"/>
                </a:solidFill>
              </a:endParaRPr>
            </a:p>
          </p:txBody>
        </p:sp>
      </p:grpSp>
      <p:pic>
        <p:nvPicPr>
          <p:cNvPr id="41" name="Picture 7" descr="01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61" y="8337376"/>
            <a:ext cx="4030401" cy="169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3" descr="C:\Users\User\Desktop\1292332922_2010-12-14_1214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752" y="8001624"/>
            <a:ext cx="1484784" cy="15598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Line 13"/>
          <p:cNvSpPr>
            <a:spLocks noChangeShapeType="1"/>
          </p:cNvSpPr>
          <p:nvPr/>
        </p:nvSpPr>
        <p:spPr bwMode="auto">
          <a:xfrm flipH="1">
            <a:off x="1964510" y="5014051"/>
            <a:ext cx="419021" cy="408495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 type="oval" w="med" len="med"/>
            <a:tailEnd type="triangle" w="med" len="med"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973</TotalTime>
  <Words>405</Words>
  <Application>Microsoft Office PowerPoint</Application>
  <PresentationFormat>Лист A4 (210x297 мм)</PresentationFormat>
  <Paragraphs>151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Воздушный поток</vt:lpstr>
      <vt:lpstr>Презентация PowerPoint</vt:lpstr>
      <vt:lpstr>Презентация PowerPoint</vt:lpstr>
      <vt:lpstr>Презентация PowerPoint</vt:lpstr>
      <vt:lpstr>МАЗМҰНЫ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Асия Апсаматова</cp:lastModifiedBy>
  <cp:revision>106</cp:revision>
  <cp:lastPrinted>2015-04-13T04:57:03Z</cp:lastPrinted>
  <dcterms:modified xsi:type="dcterms:W3CDTF">2017-01-11T22:22:19Z</dcterms:modified>
</cp:coreProperties>
</file>